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13"/>
  </p:notesMasterIdLst>
  <p:handoutMasterIdLst>
    <p:handoutMasterId r:id="rId14"/>
  </p:handoutMasterIdLst>
  <p:sldIdLst>
    <p:sldId id="256" r:id="rId5"/>
    <p:sldId id="285" r:id="rId6"/>
    <p:sldId id="299" r:id="rId7"/>
    <p:sldId id="300" r:id="rId8"/>
    <p:sldId id="292" r:id="rId9"/>
    <p:sldId id="302" r:id="rId10"/>
    <p:sldId id="288" r:id="rId11"/>
    <p:sldId id="303" r:id="rId1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65"/>
    <a:srgbClr val="005191"/>
    <a:srgbClr val="1D252C"/>
    <a:srgbClr val="FBB43E"/>
    <a:srgbClr val="000000"/>
    <a:srgbClr val="F2B334"/>
    <a:srgbClr val="00A4B6"/>
    <a:srgbClr val="F57814"/>
    <a:srgbClr val="FFB351"/>
    <a:srgbClr val="539E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B834F6-E110-43AB-9437-0D89C3BD8845}" v="3" dt="2024-07-23T20:29:19.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228" y="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2283"/>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4011" y="0"/>
            <a:ext cx="3169920" cy="482283"/>
          </a:xfrm>
          <a:prstGeom prst="rect">
            <a:avLst/>
          </a:prstGeom>
        </p:spPr>
        <p:txBody>
          <a:bodyPr vert="horz" lIns="96661" tIns="48331" rIns="96661" bIns="48331" rtlCol="0"/>
          <a:lstStyle>
            <a:lvl1pPr algn="r">
              <a:defRPr sz="1300"/>
            </a:lvl1pPr>
          </a:lstStyle>
          <a:p>
            <a:fld id="{28E10100-14E3-D647-84FF-F8CB4A92EEE3}" type="datetimeFigureOut">
              <a:rPr lang="en-US" smtClean="0"/>
              <a:t>7/23/2024</a:t>
            </a:fld>
            <a:endParaRPr lang="en-US"/>
          </a:p>
        </p:txBody>
      </p:sp>
      <p:sp>
        <p:nvSpPr>
          <p:cNvPr id="4" name="Footer Placeholder 3"/>
          <p:cNvSpPr>
            <a:spLocks noGrp="1"/>
          </p:cNvSpPr>
          <p:nvPr>
            <p:ph type="ftr" sz="quarter" idx="2"/>
          </p:nvPr>
        </p:nvSpPr>
        <p:spPr>
          <a:xfrm>
            <a:off x="0" y="9118919"/>
            <a:ext cx="3169920" cy="482282"/>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4011" y="9118919"/>
            <a:ext cx="3169920" cy="482282"/>
          </a:xfrm>
          <a:prstGeom prst="rect">
            <a:avLst/>
          </a:prstGeom>
        </p:spPr>
        <p:txBody>
          <a:bodyPr vert="horz" lIns="96661" tIns="48331" rIns="96661" bIns="48331" rtlCol="0" anchor="b"/>
          <a:lstStyle>
            <a:lvl1pPr algn="r">
              <a:defRPr sz="1300"/>
            </a:lvl1pPr>
          </a:lstStyle>
          <a:p>
            <a:fld id="{27404484-2D14-8147-A2DC-EBF549FB1979}" type="slidenum">
              <a:rPr lang="en-US" smtClean="0"/>
              <a:t>‹#›</a:t>
            </a:fld>
            <a:endParaRPr lang="en-US"/>
          </a:p>
        </p:txBody>
      </p:sp>
    </p:spTree>
    <p:extLst>
      <p:ext uri="{BB962C8B-B14F-4D97-AF65-F5344CB8AC3E}">
        <p14:creationId xmlns:p14="http://schemas.microsoft.com/office/powerpoint/2010/main" val="688804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6DBCEA2A-B16D-F446-9BF6-799BE5083711}" type="datetimeFigureOut">
              <a:rPr lang="en-US" smtClean="0"/>
              <a:t>7/23/2024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4"/>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AC2BE64-911F-3D4B-A781-15E4A6542559}" type="slidenum">
              <a:rPr lang="en-US" smtClean="0"/>
              <a:t>‹#›</a:t>
            </a:fld>
            <a:endParaRPr lang="en-US"/>
          </a:p>
        </p:txBody>
      </p:sp>
    </p:spTree>
    <p:extLst>
      <p:ext uri="{BB962C8B-B14F-4D97-AF65-F5344CB8AC3E}">
        <p14:creationId xmlns:p14="http://schemas.microsoft.com/office/powerpoint/2010/main" val="1725827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having United Way here today!  </a:t>
            </a:r>
          </a:p>
          <a:p>
            <a:r>
              <a:rPr lang="en-US"/>
              <a:t>[Introduce Yourself]  </a:t>
            </a:r>
            <a:endParaRPr lang="en-US">
              <a:ea typeface="Calibri"/>
              <a:cs typeface="Calibri"/>
            </a:endParaRPr>
          </a:p>
          <a:p>
            <a:r>
              <a:rPr lang="en-US"/>
              <a:t>At United Way, we believe a thriving Chattanooga starts with </a:t>
            </a:r>
            <a:r>
              <a:rPr lang="en-US" b="1"/>
              <a:t>YOU</a:t>
            </a:r>
            <a:r>
              <a:rPr lang="en-US"/>
              <a:t> </a:t>
            </a:r>
            <a:endParaRPr lang="en-US">
              <a:ea typeface="Calibri"/>
              <a:cs typeface="Calibri"/>
            </a:endParaRPr>
          </a:p>
          <a:p>
            <a:r>
              <a:rPr lang="en-US"/>
              <a:t>Our work would not be possible without you, our generous donors, volunteers, and advocates  </a:t>
            </a:r>
            <a:endParaRPr lang="en-US">
              <a:ea typeface="Calibri"/>
              <a:cs typeface="Calibri"/>
            </a:endParaRPr>
          </a:p>
          <a:p>
            <a:r>
              <a:rPr lang="en-US"/>
              <a:t> </a:t>
            </a:r>
            <a:endParaRPr lang="en-US">
              <a:ea typeface="Calibri"/>
              <a:cs typeface="Calibri"/>
            </a:endParaRPr>
          </a:p>
          <a:p>
            <a:r>
              <a:rPr lang="en-US"/>
              <a:t>We've been part of this community for over 100 years now </a:t>
            </a:r>
            <a:endParaRPr lang="en-US">
              <a:ea typeface="Calibri"/>
              <a:cs typeface="Calibri"/>
            </a:endParaRPr>
          </a:p>
          <a:p>
            <a:r>
              <a:rPr lang="en-US"/>
              <a:t>At our core, we connect people and resources to build a stronger community </a:t>
            </a:r>
            <a:endParaRPr lang="en-US">
              <a:ea typeface="Calibri"/>
              <a:cs typeface="Calibri"/>
            </a:endParaRPr>
          </a:p>
          <a:p>
            <a:r>
              <a:rPr lang="en-US"/>
              <a:t>Because we believe a more connected community changes everything  </a:t>
            </a:r>
            <a:endParaRPr lang="en-US">
              <a:ea typeface="Calibri"/>
              <a:cs typeface="Calibri"/>
            </a:endParaRPr>
          </a:p>
          <a:p>
            <a:r>
              <a:rPr lang="en-US"/>
              <a:t> </a:t>
            </a:r>
            <a:endParaRPr lang="en-US">
              <a:ea typeface="Calibri"/>
              <a:cs typeface="Calibri"/>
            </a:endParaRPr>
          </a:p>
          <a:p>
            <a:r>
              <a:rPr lang="en-US"/>
              <a:t>As an organization who cares deeply for their community, you also understand the importance of this work  </a:t>
            </a:r>
            <a:endParaRPr lang="en-US">
              <a:ea typeface="Calibri"/>
              <a:cs typeface="Calibri"/>
            </a:endParaRPr>
          </a:p>
          <a:p>
            <a:r>
              <a:rPr lang="en-US"/>
              <a:t>The importance of supporting communities where you live and work every day </a:t>
            </a:r>
            <a:endParaRPr lang="en-US">
              <a:ea typeface="Calibri"/>
              <a:cs typeface="Calibri"/>
            </a:endParaRPr>
          </a:p>
          <a:p>
            <a:r>
              <a:rPr lang="en-US"/>
              <a:t>This is not new to you – you are the </a:t>
            </a:r>
            <a:r>
              <a:rPr lang="en-US" b="0" u="none"/>
              <a:t>change-makers</a:t>
            </a:r>
            <a:r>
              <a:rPr lang="en-US"/>
              <a:t> working alongside us  </a:t>
            </a:r>
            <a:endParaRPr lang="en-US">
              <a:ea typeface="Calibri"/>
              <a:cs typeface="Calibri"/>
            </a:endParaRPr>
          </a:p>
          <a:p>
            <a:r>
              <a:rPr lang="en-US"/>
              <a:t> </a:t>
            </a:r>
            <a:endParaRPr lang="en-US">
              <a:ea typeface="Calibri"/>
              <a:cs typeface="Calibri"/>
            </a:endParaRPr>
          </a:p>
          <a:p>
            <a:r>
              <a:rPr lang="en-US"/>
              <a:t>Today, I want to talk about how we can work together to </a:t>
            </a:r>
            <a:r>
              <a:rPr lang="en-US" b="1" u="sng"/>
              <a:t>ensure every child can thrive  </a:t>
            </a:r>
            <a:endParaRPr lang="en-US"/>
          </a:p>
          <a:p>
            <a:r>
              <a:rPr lang="en-US" b="1" i="0" u="sng"/>
              <a:t>And working families can break the cycle of financial hardship</a:t>
            </a:r>
            <a:endParaRPr lang="en-US"/>
          </a:p>
        </p:txBody>
      </p:sp>
      <p:sp>
        <p:nvSpPr>
          <p:cNvPr id="4" name="Slide Number Placeholder 3"/>
          <p:cNvSpPr>
            <a:spLocks noGrp="1"/>
          </p:cNvSpPr>
          <p:nvPr>
            <p:ph type="sldNum" sz="quarter" idx="5"/>
          </p:nvPr>
        </p:nvSpPr>
        <p:spPr/>
        <p:txBody>
          <a:bodyPr/>
          <a:lstStyle/>
          <a:p>
            <a:fld id="{7AC2BE64-911F-3D4B-A781-15E4A6542559}" type="slidenum">
              <a:rPr lang="en-US" smtClean="0"/>
              <a:t>1</a:t>
            </a:fld>
            <a:endParaRPr lang="en-US"/>
          </a:p>
        </p:txBody>
      </p:sp>
    </p:spTree>
    <p:extLst>
      <p:ext uri="{BB962C8B-B14F-4D97-AF65-F5344CB8AC3E}">
        <p14:creationId xmlns:p14="http://schemas.microsoft.com/office/powerpoint/2010/main" val="2060285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might be asking – what does United Way do in my community  </a:t>
            </a:r>
          </a:p>
          <a:p>
            <a:r>
              <a:rPr lang="en-US"/>
              <a:t>The best way to answer that is by rooting our work in real stories from our neighbors  </a:t>
            </a:r>
            <a:endParaRPr lang="en-US">
              <a:cs typeface="Calibri"/>
            </a:endParaRPr>
          </a:p>
          <a:p>
            <a:r>
              <a:rPr lang="en-US"/>
              <a:t>Some of you in this room might have your own stories as well </a:t>
            </a:r>
            <a:endParaRPr lang="en-US">
              <a:cs typeface="Calibri"/>
            </a:endParaRPr>
          </a:p>
          <a:p>
            <a:r>
              <a:rPr lang="en-US"/>
              <a:t>To protect our neighbor's privacy, identities have been changed in these stories  </a:t>
            </a:r>
            <a:endParaRPr lang="en-US">
              <a:cs typeface="Calibri"/>
            </a:endParaRPr>
          </a:p>
          <a:p>
            <a:r>
              <a:rPr lang="en-US"/>
              <a:t> </a:t>
            </a:r>
            <a:endParaRPr lang="en-US">
              <a:cs typeface="Calibri"/>
            </a:endParaRPr>
          </a:p>
          <a:p>
            <a:r>
              <a:rPr lang="en-US" b="1"/>
              <a:t>Meet Sarah</a:t>
            </a:r>
            <a:r>
              <a:rPr lang="en-US"/>
              <a:t> </a:t>
            </a:r>
            <a:endParaRPr lang="en-US">
              <a:cs typeface="Calibri"/>
            </a:endParaRPr>
          </a:p>
          <a:p>
            <a:r>
              <a:rPr lang="en-US" b="0"/>
              <a:t>A story from our </a:t>
            </a:r>
            <a:r>
              <a:rPr lang="en-US" u="sng"/>
              <a:t>211</a:t>
            </a:r>
            <a:r>
              <a:rPr lang="en-US" b="0" i="0" u="sng"/>
              <a:t> helpline</a:t>
            </a:r>
            <a:r>
              <a:rPr lang="en-US" b="0" i="0"/>
              <a:t> </a:t>
            </a:r>
            <a:r>
              <a:rPr lang="en-US"/>
              <a:t>and providing direct assistance </a:t>
            </a:r>
            <a:endParaRPr lang="en-US">
              <a:cs typeface="Calibri"/>
            </a:endParaRPr>
          </a:p>
          <a:p>
            <a:r>
              <a:rPr lang="en-US"/>
              <a:t> </a:t>
            </a:r>
            <a:endParaRPr lang="en-US">
              <a:cs typeface="Calibri"/>
            </a:endParaRPr>
          </a:p>
          <a:p>
            <a:r>
              <a:rPr lang="en-US"/>
              <a:t>211 is a free and confidential helpline connecting neighbors across the Tennessee Valley to critical resources, and providing direct emergency assistance when they need it most</a:t>
            </a:r>
            <a:endParaRPr lang="en-US">
              <a:ea typeface="Calibri"/>
              <a:cs typeface="Calibri"/>
            </a:endParaRPr>
          </a:p>
          <a:p>
            <a:r>
              <a:rPr lang="en-US"/>
              <a:t>Our local 211 navigators can help you find resources across numerous categories</a:t>
            </a:r>
            <a:endParaRPr lang="en-US">
              <a:ea typeface="Calibri" panose="020F0502020204030204"/>
              <a:cs typeface="Calibri" panose="020F0502020204030204"/>
            </a:endParaRPr>
          </a:p>
          <a:p>
            <a:r>
              <a:rPr lang="en-US"/>
              <a:t>Including food, housing, employment, education, health services, and more.</a:t>
            </a:r>
            <a:endParaRPr lang="en-US" b="0" i="0">
              <a:cs typeface="Calibri"/>
            </a:endParaRPr>
          </a:p>
          <a:p>
            <a:endParaRPr lang="en-US"/>
          </a:p>
          <a:p>
            <a:r>
              <a:rPr lang="en-US" i="1">
                <a:sym typeface="Roboto"/>
              </a:rPr>
              <a:t>Meet Sarah</a:t>
            </a:r>
            <a:endParaRPr lang="en-US">
              <a:sym typeface="Roboto"/>
            </a:endParaRPr>
          </a:p>
          <a:p>
            <a:r>
              <a:rPr lang="en-US" kern="1200">
                <a:sym typeface="Roboto"/>
              </a:rPr>
              <a:t>Sarah is a small business owner and single mother to her two-year-old daughter. In 2023, she was diagnosed with breast cancer, which resulted in a drastic decline in her income due to frequent doctor appointments and staffing needs required to keep her business running.</a:t>
            </a:r>
            <a:endParaRPr lang="en-US" kern="1200"/>
          </a:p>
          <a:p>
            <a:r>
              <a:rPr lang="en-US"/>
              <a:t> </a:t>
            </a:r>
            <a:endParaRPr lang="en-US" kern="1200">
              <a:cs typeface="Calibri"/>
            </a:endParaRPr>
          </a:p>
          <a:p>
            <a:r>
              <a:rPr lang="en-US" kern="1200">
                <a:sym typeface="Roboto"/>
              </a:rPr>
              <a:t>During this challenging time, she turned to United Way’s </a:t>
            </a:r>
            <a:r>
              <a:rPr lang="en-US">
                <a:sym typeface="Roboto"/>
              </a:rPr>
              <a:t>211</a:t>
            </a:r>
            <a:r>
              <a:rPr lang="en-US" kern="1200">
                <a:sym typeface="Roboto"/>
              </a:rPr>
              <a:t> helpline for assistance in covering her rent, ensuring that she and her daughter could remain in their home.</a:t>
            </a:r>
            <a:r>
              <a:rPr lang="en-US">
                <a:sym typeface="Roboto"/>
              </a:rPr>
              <a:t> </a:t>
            </a:r>
            <a:endParaRPr lang="en-US" kern="1200">
              <a:ea typeface="+mn-ea"/>
            </a:endParaRPr>
          </a:p>
          <a:p>
            <a:r>
              <a:rPr lang="en-US"/>
              <a:t> </a:t>
            </a:r>
            <a:endParaRPr lang="en-US" kern="1200">
              <a:cs typeface="Calibri"/>
            </a:endParaRPr>
          </a:p>
          <a:p>
            <a:r>
              <a:rPr lang="en-US" kern="1200">
                <a:sym typeface="Roboto"/>
              </a:rPr>
              <a:t>Your donation allows us to answer </a:t>
            </a:r>
            <a:r>
              <a:rPr lang="en-US">
                <a:sym typeface="Roboto"/>
              </a:rPr>
              <a:t>more than 73,000 211</a:t>
            </a:r>
            <a:r>
              <a:rPr lang="en-US" kern="1200">
                <a:sym typeface="Roboto"/>
              </a:rPr>
              <a:t> requests and provide over $</a:t>
            </a:r>
            <a:r>
              <a:rPr lang="en-US">
                <a:sym typeface="Roboto"/>
              </a:rPr>
              <a:t>800,000</a:t>
            </a:r>
            <a:r>
              <a:rPr lang="en-US" kern="1200">
                <a:sym typeface="Roboto"/>
              </a:rPr>
              <a:t> in </a:t>
            </a:r>
            <a:r>
              <a:rPr lang="en-US">
                <a:sym typeface="Roboto"/>
              </a:rPr>
              <a:t>direct </a:t>
            </a:r>
            <a:r>
              <a:rPr lang="en-US" kern="1200">
                <a:sym typeface="Roboto"/>
              </a:rPr>
              <a:t>emergency assistance to neighbors in need each year.</a:t>
            </a:r>
            <a:r>
              <a:rPr lang="en-US">
                <a:sym typeface="Roboto"/>
              </a:rPr>
              <a:t> </a:t>
            </a:r>
            <a:endParaRPr lang="en-US" kern="1200">
              <a:ea typeface="+mn-ea"/>
            </a:endParaRPr>
          </a:p>
        </p:txBody>
      </p:sp>
      <p:sp>
        <p:nvSpPr>
          <p:cNvPr id="4" name="Slide Number Placeholder 3"/>
          <p:cNvSpPr>
            <a:spLocks noGrp="1"/>
          </p:cNvSpPr>
          <p:nvPr>
            <p:ph type="sldNum" sz="quarter" idx="5"/>
          </p:nvPr>
        </p:nvSpPr>
        <p:spPr/>
        <p:txBody>
          <a:bodyPr/>
          <a:lstStyle/>
          <a:p>
            <a:fld id="{7AC2BE64-911F-3D4B-A781-15E4A6542559}" type="slidenum">
              <a:rPr lang="en-US" smtClean="0"/>
              <a:t>2</a:t>
            </a:fld>
            <a:endParaRPr lang="en-US"/>
          </a:p>
        </p:txBody>
      </p:sp>
    </p:spTree>
    <p:extLst>
      <p:ext uri="{BB962C8B-B14F-4D97-AF65-F5344CB8AC3E}">
        <p14:creationId xmlns:p14="http://schemas.microsoft.com/office/powerpoint/2010/main" val="2067214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Meet </a:t>
            </a:r>
            <a:r>
              <a:rPr lang="en-US" b="1">
                <a:sym typeface="Roboto"/>
              </a:rPr>
              <a:t>Marcus</a:t>
            </a:r>
            <a:r>
              <a:rPr lang="en-US"/>
              <a:t> </a:t>
            </a:r>
          </a:p>
          <a:p>
            <a:r>
              <a:rPr lang="en-US"/>
              <a:t>A story from our </a:t>
            </a:r>
            <a:r>
              <a:rPr lang="en-US" u="sng"/>
              <a:t>United for Working Families initiative</a:t>
            </a:r>
            <a:endParaRPr lang="en-US"/>
          </a:p>
          <a:p>
            <a:r>
              <a:rPr lang="en-US"/>
              <a:t> </a:t>
            </a:r>
            <a:endParaRPr lang="en-US">
              <a:ea typeface="Calibri"/>
              <a:cs typeface="Calibri"/>
            </a:endParaRPr>
          </a:p>
          <a:p>
            <a:r>
              <a:rPr lang="en-US" kern="1200">
                <a:sym typeface="Roboto"/>
              </a:rPr>
              <a:t>Marcus has been a long-time employee at an organization in town who is committed to fostering a family-friendly culture. The lack of affordable childcare options left Marcus with very little options for his growing, young family. He was at risk of having to leave his job when his supervisor called United Way.</a:t>
            </a:r>
            <a:r>
              <a:rPr lang="en-US">
                <a:sym typeface="Roboto"/>
              </a:rPr>
              <a:t> </a:t>
            </a:r>
            <a:endParaRPr lang="en-US" kern="1200"/>
          </a:p>
          <a:p>
            <a:r>
              <a:rPr lang="en-US"/>
              <a:t> </a:t>
            </a:r>
            <a:endParaRPr lang="en-US" kern="1200">
              <a:cs typeface="Calibri"/>
            </a:endParaRPr>
          </a:p>
          <a:p>
            <a:r>
              <a:rPr lang="en-US" kern="1200">
                <a:sym typeface="Roboto"/>
              </a:rPr>
              <a:t>We were able to </a:t>
            </a:r>
            <a:r>
              <a:rPr lang="en-US">
                <a:sym typeface="Roboto"/>
              </a:rPr>
              <a:t>connect Marcus</a:t>
            </a:r>
            <a:r>
              <a:rPr lang="en-US" kern="1200">
                <a:sym typeface="Roboto"/>
              </a:rPr>
              <a:t> </a:t>
            </a:r>
            <a:r>
              <a:rPr lang="en-US">
                <a:sym typeface="Roboto"/>
              </a:rPr>
              <a:t>to a childcare stipend so he could</a:t>
            </a:r>
            <a:r>
              <a:rPr lang="en-US" kern="1200">
                <a:sym typeface="Roboto"/>
              </a:rPr>
              <a:t> afford childcare for his youngest and he was able to stay employed and provide a stable home for this family.</a:t>
            </a:r>
            <a:r>
              <a:rPr lang="en-US">
                <a:sym typeface="Roboto"/>
              </a:rPr>
              <a:t>  </a:t>
            </a:r>
            <a:endParaRPr lang="en-US" kern="1200"/>
          </a:p>
          <a:p>
            <a:endParaRPr lang="en-US" kern="1200">
              <a:ea typeface="+mn-ea"/>
            </a:endParaRPr>
          </a:p>
          <a:p>
            <a:r>
              <a:rPr lang="en-US">
                <a:sym typeface="Roboto"/>
              </a:rPr>
              <a:t>The </a:t>
            </a:r>
            <a:r>
              <a:rPr lang="en-US" kern="1200">
                <a:sym typeface="Roboto"/>
              </a:rPr>
              <a:t>United for Working Families initiative </a:t>
            </a:r>
            <a:r>
              <a:rPr lang="en-US">
                <a:sym typeface="Roboto"/>
              </a:rPr>
              <a:t>is more than </a:t>
            </a:r>
            <a:r>
              <a:rPr lang="en-US" kern="1200">
                <a:sym typeface="Roboto"/>
              </a:rPr>
              <a:t>just a </a:t>
            </a:r>
            <a:r>
              <a:rPr lang="en-US">
                <a:sym typeface="Roboto"/>
              </a:rPr>
              <a:t>one-time solution. Marcus’s employer is now at the table</a:t>
            </a:r>
            <a:r>
              <a:rPr lang="en-US" kern="1200">
                <a:sym typeface="Roboto"/>
              </a:rPr>
              <a:t>, </a:t>
            </a:r>
            <a:r>
              <a:rPr lang="en-US">
                <a:sym typeface="Roboto"/>
              </a:rPr>
              <a:t>helping </a:t>
            </a:r>
            <a:r>
              <a:rPr lang="en-US" kern="1200">
                <a:sym typeface="Roboto"/>
              </a:rPr>
              <a:t>to shape the future of our </a:t>
            </a:r>
            <a:r>
              <a:rPr lang="en-US">
                <a:sym typeface="Roboto"/>
              </a:rPr>
              <a:t>workplace by providing family-friendly benefits that extend beyond just one-time help. </a:t>
            </a:r>
            <a:endParaRPr lang="en-US">
              <a:cs typeface="Calibri"/>
            </a:endParaRPr>
          </a:p>
          <a:p>
            <a:r>
              <a:rPr lang="en-US">
                <a:sym typeface="Roboto"/>
              </a:rPr>
              <a:t>Proving that family-friendly is business-friendly is our </a:t>
            </a:r>
            <a:r>
              <a:rPr lang="en-US" u="sng">
                <a:sym typeface="Roboto"/>
              </a:rPr>
              <a:t>United for Working Families initiative at work</a:t>
            </a:r>
            <a:r>
              <a:rPr lang="en-US" kern="1200">
                <a:sym typeface="Roboto"/>
              </a:rPr>
              <a:t>.</a:t>
            </a:r>
            <a:r>
              <a:rPr lang="en-US">
                <a:sym typeface="Roboto"/>
              </a:rPr>
              <a:t> </a:t>
            </a:r>
            <a:endParaRPr lang="en-US" kern="1200"/>
          </a:p>
          <a:p>
            <a:r>
              <a:rPr lang="en-US"/>
              <a:t> </a:t>
            </a:r>
            <a:endParaRPr lang="en-US" kern="1200">
              <a:cs typeface="Calibri"/>
            </a:endParaRPr>
          </a:p>
          <a:p>
            <a:r>
              <a:rPr lang="en-US" kern="1200">
                <a:sym typeface="Roboto"/>
              </a:rPr>
              <a:t>We’re </a:t>
            </a:r>
            <a:r>
              <a:rPr lang="en-US">
                <a:sym typeface="Roboto"/>
              </a:rPr>
              <a:t>guiding </a:t>
            </a:r>
            <a:r>
              <a:rPr lang="en-US" kern="1200">
                <a:sym typeface="Roboto"/>
              </a:rPr>
              <a:t>local </a:t>
            </a:r>
            <a:r>
              <a:rPr lang="en-US">
                <a:sym typeface="Roboto"/>
              </a:rPr>
              <a:t>businesses and </a:t>
            </a:r>
            <a:r>
              <a:rPr lang="en-US" kern="1200">
                <a:sym typeface="Roboto"/>
              </a:rPr>
              <a:t>organizations to implement family-friendly policies like flexibility and childcare support, so neighbors like Marcus can find a job and stay employed</a:t>
            </a:r>
            <a:r>
              <a:rPr lang="en-US">
                <a:sym typeface="Roboto"/>
              </a:rPr>
              <a:t>, raise</a:t>
            </a:r>
            <a:r>
              <a:rPr lang="en-US" kern="1200">
                <a:sym typeface="Roboto"/>
              </a:rPr>
              <a:t> a healthy and happy family</a:t>
            </a:r>
            <a:r>
              <a:rPr lang="en-US">
                <a:sym typeface="Roboto"/>
              </a:rPr>
              <a:t>, and build upward economic mobility</a:t>
            </a:r>
            <a:r>
              <a:rPr lang="en-US" kern="1200">
                <a:sym typeface="Roboto"/>
              </a:rPr>
              <a:t>.</a:t>
            </a:r>
            <a:endParaRPr lang="en-US" kern="1200"/>
          </a:p>
          <a:p>
            <a:r>
              <a:rPr lang="en-US"/>
              <a:t> </a:t>
            </a:r>
            <a:endParaRPr lang="en-US" kern="1200">
              <a:cs typeface="Calibri"/>
            </a:endParaRPr>
          </a:p>
          <a:p>
            <a:r>
              <a:rPr lang="en-US" b="1" u="sng" kern="1200">
                <a:sym typeface="Roboto"/>
              </a:rPr>
              <a:t>When families thrive, communities thrive</a:t>
            </a:r>
            <a:r>
              <a:rPr lang="en-US" b="1" kern="1200">
                <a:sym typeface="Roboto"/>
              </a:rPr>
              <a:t>.</a:t>
            </a:r>
            <a:r>
              <a:rPr lang="en-US" b="1">
                <a:sym typeface="Roboto"/>
              </a:rPr>
              <a:t>  </a:t>
            </a:r>
            <a:endParaRPr lang="en-US">
              <a:sym typeface="Roboto"/>
            </a:endParaRPr>
          </a:p>
        </p:txBody>
      </p:sp>
      <p:sp>
        <p:nvSpPr>
          <p:cNvPr id="4" name="Slide Number Placeholder 3"/>
          <p:cNvSpPr>
            <a:spLocks noGrp="1"/>
          </p:cNvSpPr>
          <p:nvPr>
            <p:ph type="sldNum" sz="quarter" idx="5"/>
          </p:nvPr>
        </p:nvSpPr>
        <p:spPr/>
        <p:txBody>
          <a:bodyPr/>
          <a:lstStyle/>
          <a:p>
            <a:fld id="{7AC2BE64-911F-3D4B-A781-15E4A6542559}" type="slidenum">
              <a:rPr lang="en-US" smtClean="0"/>
              <a:t>3</a:t>
            </a:fld>
            <a:endParaRPr lang="en-US"/>
          </a:p>
        </p:txBody>
      </p:sp>
    </p:spTree>
    <p:extLst>
      <p:ext uri="{BB962C8B-B14F-4D97-AF65-F5344CB8AC3E}">
        <p14:creationId xmlns:p14="http://schemas.microsoft.com/office/powerpoint/2010/main" val="1356582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Meet Tasha </a:t>
            </a:r>
            <a:r>
              <a:rPr lang="en-US"/>
              <a:t> </a:t>
            </a:r>
          </a:p>
          <a:p>
            <a:r>
              <a:rPr lang="en-US" b="0"/>
              <a:t>A story about how we </a:t>
            </a:r>
            <a:r>
              <a:rPr lang="en-US" b="0" u="sng"/>
              <a:t>support and invest in our local nonprofits</a:t>
            </a:r>
            <a:r>
              <a:rPr lang="en-US"/>
              <a:t>  </a:t>
            </a:r>
            <a:endParaRPr lang="en-US" b="0">
              <a:ea typeface="Calibri"/>
              <a:cs typeface="Calibri"/>
            </a:endParaRPr>
          </a:p>
          <a:p>
            <a:r>
              <a:rPr lang="en-US"/>
              <a:t> </a:t>
            </a:r>
            <a:endParaRPr lang="en-US" b="0">
              <a:ea typeface="Calibri"/>
              <a:cs typeface="Calibri"/>
            </a:endParaRPr>
          </a:p>
          <a:p>
            <a:r>
              <a:rPr lang="en-US" b="0" u="none"/>
              <a:t>Tasha is a single mother who was reduced to part-time status </a:t>
            </a:r>
            <a:r>
              <a:rPr lang="en-US"/>
              <a:t>at work </a:t>
            </a:r>
            <a:r>
              <a:rPr lang="en-US" b="0" u="none"/>
              <a:t>and facing eviction due to her reduced income when she contacted </a:t>
            </a:r>
            <a:r>
              <a:rPr lang="en-US"/>
              <a:t>211</a:t>
            </a:r>
            <a:r>
              <a:rPr lang="en-US" b="0" u="none"/>
              <a:t> looking for assistance.</a:t>
            </a:r>
            <a:r>
              <a:rPr lang="en-US"/>
              <a:t> </a:t>
            </a:r>
            <a:endParaRPr lang="en-US" b="0" u="none">
              <a:ea typeface="Calibri"/>
              <a:cs typeface="Calibri"/>
            </a:endParaRPr>
          </a:p>
          <a:p>
            <a:r>
              <a:rPr lang="en-US"/>
              <a:t> </a:t>
            </a:r>
            <a:endParaRPr lang="en-US" b="0" u="none">
              <a:ea typeface="Calibri"/>
              <a:cs typeface="Calibri"/>
            </a:endParaRPr>
          </a:p>
          <a:p>
            <a:r>
              <a:rPr lang="en-US" b="0" u="none"/>
              <a:t>Our </a:t>
            </a:r>
            <a:r>
              <a:rPr lang="en-US"/>
              <a:t>211</a:t>
            </a:r>
            <a:r>
              <a:rPr lang="en-US" b="0" u="none"/>
              <a:t> navigator </a:t>
            </a:r>
            <a:r>
              <a:rPr lang="en-US"/>
              <a:t>connected </a:t>
            </a:r>
            <a:r>
              <a:rPr lang="en-US" b="0" u="none"/>
              <a:t>her with the critical resources she needed. We connected her to food assistance from a pantry near her home. We provided a deposit and covered the first month's rent for a more affordable place for her and her children. We also helped her enroll in the Generation Stronger program, a life coaching program that empowers individuals to find long-term stability through financial education, workforce training, and job placement.</a:t>
            </a:r>
            <a:r>
              <a:rPr lang="en-US"/>
              <a:t> </a:t>
            </a:r>
            <a:endParaRPr lang="en-US" b="0" u="none">
              <a:ea typeface="Calibri"/>
              <a:cs typeface="Calibri"/>
            </a:endParaRPr>
          </a:p>
          <a:p>
            <a:r>
              <a:rPr lang="en-US"/>
              <a:t> </a:t>
            </a:r>
            <a:endParaRPr lang="en-US">
              <a:ea typeface="Calibri"/>
              <a:cs typeface="Calibri"/>
            </a:endParaRPr>
          </a:p>
          <a:p>
            <a:r>
              <a:rPr lang="en-US"/>
              <a:t>Our 211 helpline is the entry point for the Generation Stronger program, run by the local nonprofit - Partnerships for Families, Children and Adults. </a:t>
            </a:r>
            <a:endParaRPr lang="en-US">
              <a:ea typeface="Calibri"/>
              <a:cs typeface="Calibri"/>
            </a:endParaRPr>
          </a:p>
          <a:p>
            <a:r>
              <a:rPr lang="en-US"/>
              <a:t>Partnerships is just one of over 70 nonprofits that we can fund with over $4M every year, thanks to generous people like you. Your donation is helping nonprofits build capacity and build a stronger network so they can support even more neighbors in need. </a:t>
            </a:r>
            <a:endParaRPr lang="en-US">
              <a:ea typeface="Calibri"/>
              <a:cs typeface="Calibri"/>
            </a:endParaRPr>
          </a:p>
          <a:p>
            <a:r>
              <a:rPr lang="en-US"/>
              <a:t> </a:t>
            </a:r>
            <a:endParaRPr lang="en-US">
              <a:ea typeface="Calibri"/>
              <a:cs typeface="Calibri"/>
            </a:endParaRPr>
          </a:p>
          <a:p>
            <a:r>
              <a:rPr lang="en-US" b="1"/>
              <a:t>That’s the power of United Way  </a:t>
            </a:r>
            <a:endParaRPr lang="en-US"/>
          </a:p>
          <a:p>
            <a:r>
              <a:rPr lang="en-US" b="0"/>
              <a:t>Our neighbors can count on us when they’re facing their worst day</a:t>
            </a:r>
            <a:r>
              <a:rPr lang="en-US"/>
              <a:t> </a:t>
            </a:r>
            <a:endParaRPr lang="en-US" b="0">
              <a:ea typeface="Calibri"/>
              <a:cs typeface="Calibri"/>
            </a:endParaRPr>
          </a:p>
          <a:p>
            <a:r>
              <a:rPr lang="en-US" b="0"/>
              <a:t>We provide direct emergency assistance to get them back on their feet</a:t>
            </a:r>
            <a:r>
              <a:rPr lang="en-US"/>
              <a:t>  </a:t>
            </a:r>
            <a:endParaRPr lang="en-US" b="0">
              <a:ea typeface="Calibri"/>
              <a:cs typeface="Calibri"/>
            </a:endParaRPr>
          </a:p>
          <a:p>
            <a:r>
              <a:rPr lang="en-US" b="0"/>
              <a:t>And we can connect them to other nonprofit resources to help them on their journey to long-term stability</a:t>
            </a:r>
            <a:r>
              <a:rPr lang="en-US"/>
              <a:t>  </a:t>
            </a:r>
            <a:endParaRPr lang="en-US" b="0">
              <a:ea typeface="Calibri"/>
              <a:cs typeface="Calibri"/>
            </a:endParaRPr>
          </a:p>
          <a:p>
            <a:r>
              <a:rPr lang="en-US"/>
              <a:t> </a:t>
            </a:r>
            <a:endParaRPr lang="en-US">
              <a:ea typeface="Calibri"/>
              <a:cs typeface="Calibri"/>
            </a:endParaRPr>
          </a:p>
          <a:p>
            <a:r>
              <a:rPr lang="en-US"/>
              <a:t>Would you take a moment to reflect on these 3 stories  </a:t>
            </a:r>
            <a:endParaRPr lang="en-US">
              <a:ea typeface="Calibri"/>
              <a:cs typeface="Calibri"/>
            </a:endParaRPr>
          </a:p>
          <a:p>
            <a:r>
              <a:rPr lang="en-US" b="1"/>
              <a:t>What stands out to you? </a:t>
            </a:r>
            <a:endParaRPr lang="en-US" b="0"/>
          </a:p>
          <a:p>
            <a:r>
              <a:rPr lang="en-US"/>
              <a:t>[Insert your personal takeaway or reflection moment]</a:t>
            </a:r>
            <a:endParaRPr lang="en-US">
              <a:cs typeface="Calibri"/>
            </a:endParaRPr>
          </a:p>
        </p:txBody>
      </p:sp>
      <p:sp>
        <p:nvSpPr>
          <p:cNvPr id="4" name="Slide Number Placeholder 3"/>
          <p:cNvSpPr>
            <a:spLocks noGrp="1"/>
          </p:cNvSpPr>
          <p:nvPr>
            <p:ph type="sldNum" sz="quarter" idx="5"/>
          </p:nvPr>
        </p:nvSpPr>
        <p:spPr/>
        <p:txBody>
          <a:bodyPr/>
          <a:lstStyle/>
          <a:p>
            <a:fld id="{7AC2BE64-911F-3D4B-A781-15E4A6542559}" type="slidenum">
              <a:rPr lang="en-US" smtClean="0"/>
              <a:t>4</a:t>
            </a:fld>
            <a:endParaRPr lang="en-US"/>
          </a:p>
        </p:txBody>
      </p:sp>
    </p:spTree>
    <p:extLst>
      <p:ext uri="{BB962C8B-B14F-4D97-AF65-F5344CB8AC3E}">
        <p14:creationId xmlns:p14="http://schemas.microsoft.com/office/powerpoint/2010/main" val="3330438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know these neighbors are not alone in their experiences  </a:t>
            </a:r>
          </a:p>
          <a:p>
            <a:r>
              <a:rPr lang="en-US"/>
              <a:t>There are thousands of families experiencing similar hardship  </a:t>
            </a:r>
            <a:endParaRPr lang="en-US">
              <a:cs typeface="Calibri"/>
            </a:endParaRPr>
          </a:p>
          <a:p>
            <a:r>
              <a:rPr lang="en-US"/>
              <a:t>In Hamilton County alone, there are over </a:t>
            </a:r>
            <a:r>
              <a:rPr lang="en-US" b="1"/>
              <a:t>9,500 households with children growing up in financial hardship  </a:t>
            </a:r>
            <a:endParaRPr lang="en-US" b="1">
              <a:cs typeface="Calibri"/>
            </a:endParaRPr>
          </a:p>
          <a:p>
            <a:r>
              <a:rPr lang="en-US"/>
              <a:t> </a:t>
            </a:r>
            <a:endParaRPr lang="en-US">
              <a:cs typeface="Calibri"/>
            </a:endParaRPr>
          </a:p>
          <a:p>
            <a:r>
              <a:rPr lang="en-US"/>
              <a:t>These households include families living in poverty and families struggling to afford basic needs in this uncertain economy</a:t>
            </a:r>
            <a:endParaRPr lang="en-US">
              <a:ea typeface="Calibri"/>
              <a:cs typeface="Calibri"/>
            </a:endParaRPr>
          </a:p>
          <a:p>
            <a:r>
              <a:rPr lang="en-US"/>
              <a:t>Also known as ALICE households  </a:t>
            </a:r>
            <a:endParaRPr lang="en-US">
              <a:cs typeface="Calibri"/>
            </a:endParaRPr>
          </a:p>
          <a:p>
            <a:r>
              <a:rPr lang="en-US"/>
              <a:t>Asset Limited – Income Constrained – Employed </a:t>
            </a:r>
            <a:endParaRPr lang="en-US">
              <a:cs typeface="Calibri"/>
            </a:endParaRPr>
          </a:p>
          <a:p>
            <a:endParaRPr lang="en-US"/>
          </a:p>
          <a:p>
            <a:r>
              <a:rPr lang="en-US"/>
              <a:t>ALICE Families often work two or three jobs and are forced to make impossible choices each day </a:t>
            </a:r>
            <a:endParaRPr lang="en-US">
              <a:cs typeface="Calibri"/>
            </a:endParaRPr>
          </a:p>
          <a:p>
            <a:r>
              <a:rPr lang="en-US"/>
              <a:t> </a:t>
            </a:r>
            <a:endParaRPr lang="en-US">
              <a:cs typeface="Calibri"/>
            </a:endParaRPr>
          </a:p>
          <a:p>
            <a:r>
              <a:rPr lang="en-US"/>
              <a:t>These parents and caregivers are our neighbors and co-workers </a:t>
            </a:r>
            <a:endParaRPr lang="en-US">
              <a:cs typeface="Calibri"/>
            </a:endParaRPr>
          </a:p>
          <a:p>
            <a:r>
              <a:rPr lang="en-US"/>
              <a:t>These children are the future of our community and our workforce  </a:t>
            </a:r>
            <a:endParaRPr lang="en-US">
              <a:cs typeface="Calibri"/>
            </a:endParaRPr>
          </a:p>
          <a:p>
            <a:endParaRPr lang="en-US"/>
          </a:p>
          <a:p>
            <a:r>
              <a:rPr lang="en-US"/>
              <a:t>And the need has never been greater for these families </a:t>
            </a:r>
          </a:p>
          <a:p>
            <a:r>
              <a:rPr lang="en-US"/>
              <a:t>The </a:t>
            </a:r>
            <a:r>
              <a:rPr lang="en-US" b="1"/>
              <a:t>cost of living from 2021 to 2022 increased by over $11,000 for a family of four with two children in childcare</a:t>
            </a:r>
            <a:endParaRPr lang="en-US" b="1">
              <a:cs typeface="Calibri"/>
            </a:endParaRPr>
          </a:p>
          <a:p>
            <a:endParaRPr lang="en-US">
              <a:cs typeface="Calibri" panose="020F0502020204030204"/>
            </a:endParaRPr>
          </a:p>
          <a:p>
            <a:r>
              <a:rPr lang="en-US"/>
              <a:t>The hard truth is, these households are facing even greater challenges compared to the rest of the country  </a:t>
            </a:r>
          </a:p>
          <a:p>
            <a:r>
              <a:rPr lang="en-US"/>
              <a:t>91% of counties in the country outpaced Hamilton County in fostering upward economic mobility for children born into low-income families  </a:t>
            </a:r>
            <a:endParaRPr lang="en-US">
              <a:ea typeface="Calibri"/>
              <a:cs typeface="Calibri"/>
            </a:endParaRPr>
          </a:p>
          <a:p>
            <a:r>
              <a:rPr lang="en-US"/>
              <a:t> </a:t>
            </a:r>
            <a:endParaRPr lang="en-US">
              <a:ea typeface="Calibri"/>
              <a:cs typeface="Calibri"/>
            </a:endParaRPr>
          </a:p>
          <a:p>
            <a:r>
              <a:rPr lang="en-US"/>
              <a:t>What does that mean?  </a:t>
            </a:r>
            <a:endParaRPr lang="en-US">
              <a:ea typeface="Calibri"/>
              <a:cs typeface="Calibri"/>
            </a:endParaRPr>
          </a:p>
          <a:p>
            <a:r>
              <a:rPr lang="en-US" b="1"/>
              <a:t>It means children growing up in our community can’t break the generational cycle of financial hardship alone  </a:t>
            </a:r>
            <a:endParaRPr lang="en-US"/>
          </a:p>
          <a:p>
            <a:endParaRPr lang="en-US"/>
          </a:p>
          <a:p>
            <a:r>
              <a:rPr lang="en-US"/>
              <a:t>These families want what all parents want, what many in this room want for our own children, the best for our children </a:t>
            </a:r>
          </a:p>
          <a:p>
            <a:r>
              <a:rPr lang="en-US" b="0"/>
              <a:t>Your support </a:t>
            </a:r>
            <a:r>
              <a:rPr lang="en-US"/>
              <a:t>for United Way </a:t>
            </a:r>
            <a:r>
              <a:rPr lang="en-US" b="0"/>
              <a:t>can help them reach these dreams</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7AC2BE64-911F-3D4B-A781-15E4A6542559}" type="slidenum">
              <a:rPr lang="en-US" smtClean="0"/>
              <a:t>5</a:t>
            </a:fld>
            <a:endParaRPr lang="en-US"/>
          </a:p>
        </p:txBody>
      </p:sp>
    </p:spTree>
    <p:extLst>
      <p:ext uri="{BB962C8B-B14F-4D97-AF65-F5344CB8AC3E}">
        <p14:creationId xmlns:p14="http://schemas.microsoft.com/office/powerpoint/2010/main" val="4102191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good news is,</a:t>
            </a:r>
            <a:r>
              <a:rPr lang="en-US">
                <a:cs typeface="Calibri"/>
              </a:rPr>
              <a:t> </a:t>
            </a:r>
            <a:r>
              <a:rPr lang="en-US"/>
              <a:t>Chattanooga is a generous community </a:t>
            </a:r>
            <a:endParaRPr lang="en-US">
              <a:ea typeface="Calibri"/>
              <a:cs typeface="Calibri"/>
            </a:endParaRPr>
          </a:p>
          <a:p>
            <a:r>
              <a:rPr lang="en-US"/>
              <a:t>In fact, Hamilton County is in the top 25% of fastest growing economies in the U.S. </a:t>
            </a:r>
            <a:endParaRPr lang="en-US">
              <a:ea typeface="Calibri"/>
              <a:cs typeface="Calibri"/>
            </a:endParaRPr>
          </a:p>
          <a:p>
            <a:r>
              <a:rPr lang="en-US"/>
              <a:t>The challenge is – ensuring those resources go to children and families living in financial hardship </a:t>
            </a:r>
            <a:endParaRPr lang="en-US">
              <a:ea typeface="Calibri"/>
              <a:cs typeface="Calibri"/>
            </a:endParaRPr>
          </a:p>
          <a:p>
            <a:r>
              <a:rPr lang="en-US"/>
              <a:t> </a:t>
            </a:r>
            <a:endParaRPr lang="en-US">
              <a:ea typeface="Calibri"/>
              <a:cs typeface="Calibri"/>
            </a:endParaRPr>
          </a:p>
          <a:p>
            <a:r>
              <a:rPr lang="en-US"/>
              <a:t>That's where we come in </a:t>
            </a:r>
            <a:endParaRPr lang="en-US">
              <a:ea typeface="Calibri"/>
              <a:cs typeface="Calibri"/>
            </a:endParaRPr>
          </a:p>
          <a:p>
            <a:r>
              <a:rPr lang="en-US" b="1"/>
              <a:t>As a community connecter, United Way puts your donation to work where it matters most  </a:t>
            </a:r>
            <a:endParaRPr lang="en-US" b="1">
              <a:ea typeface="Calibri"/>
              <a:cs typeface="Calibri"/>
            </a:endParaRPr>
          </a:p>
          <a:p>
            <a:endParaRPr lang="en-US" b="1"/>
          </a:p>
          <a:p>
            <a:r>
              <a:rPr lang="en-US" b="1"/>
              <a:t>Our big idea to tackle this complex challenge? </a:t>
            </a:r>
            <a:endParaRPr lang="en-US" b="1">
              <a:ea typeface="Calibri"/>
              <a:cs typeface="Calibri"/>
            </a:endParaRPr>
          </a:p>
          <a:p>
            <a:r>
              <a:rPr lang="en-US"/>
              <a:t>Uniting our community with a shared vision for the future, one where every child can thrive, and families can break the cycle of financial hardship.  </a:t>
            </a:r>
          </a:p>
        </p:txBody>
      </p:sp>
      <p:sp>
        <p:nvSpPr>
          <p:cNvPr id="4" name="Slide Number Placeholder 3"/>
          <p:cNvSpPr>
            <a:spLocks noGrp="1"/>
          </p:cNvSpPr>
          <p:nvPr>
            <p:ph type="sldNum" sz="quarter" idx="5"/>
          </p:nvPr>
        </p:nvSpPr>
        <p:spPr/>
        <p:txBody>
          <a:bodyPr/>
          <a:lstStyle/>
          <a:p>
            <a:fld id="{7AC2BE64-911F-3D4B-A781-15E4A6542559}" type="slidenum">
              <a:rPr lang="en-US" smtClean="0"/>
              <a:t>6</a:t>
            </a:fld>
            <a:endParaRPr lang="en-US"/>
          </a:p>
        </p:txBody>
      </p:sp>
    </p:spTree>
    <p:extLst>
      <p:ext uri="{BB962C8B-B14F-4D97-AF65-F5344CB8AC3E}">
        <p14:creationId xmlns:p14="http://schemas.microsoft.com/office/powerpoint/2010/main" val="3921778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role in this work is critical </a:t>
            </a:r>
          </a:p>
          <a:p>
            <a:r>
              <a:rPr lang="en-US" b="1"/>
              <a:t>In fact, you’re at the center of empowering real change for our neighbors</a:t>
            </a:r>
            <a:endParaRPr lang="en-US"/>
          </a:p>
          <a:p>
            <a:r>
              <a:rPr lang="en-US" dirty="0"/>
              <a:t> </a:t>
            </a:r>
            <a:endParaRPr lang="en-US" dirty="0">
              <a:ea typeface="Calibri"/>
              <a:cs typeface="Calibri"/>
            </a:endParaRPr>
          </a:p>
          <a:p>
            <a:r>
              <a:rPr lang="en-US"/>
              <a:t>We know the power of community, when we work together, we can achieve so much more </a:t>
            </a:r>
            <a:endParaRPr lang="en-US">
              <a:ea typeface="Calibri"/>
              <a:cs typeface="Calibri"/>
            </a:endParaRPr>
          </a:p>
          <a:p>
            <a:r>
              <a:rPr lang="en-US"/>
              <a:t>Your donation to United Way is no exception </a:t>
            </a:r>
            <a:endParaRPr lang="en-US">
              <a:ea typeface="Calibri"/>
              <a:cs typeface="Calibri"/>
            </a:endParaRPr>
          </a:p>
          <a:p>
            <a:r>
              <a:rPr lang="en-US"/>
              <a:t>Your dollar works harder when it’s working together with those of other donors </a:t>
            </a:r>
            <a:endParaRPr lang="en-US">
              <a:ea typeface="Calibri"/>
              <a:cs typeface="Calibri"/>
            </a:endParaRPr>
          </a:p>
          <a:p>
            <a:r>
              <a:rPr lang="en-US" dirty="0"/>
              <a:t> </a:t>
            </a:r>
            <a:endParaRPr lang="en-US" dirty="0">
              <a:ea typeface="Calibri"/>
              <a:cs typeface="Calibri"/>
            </a:endParaRPr>
          </a:p>
          <a:p>
            <a:r>
              <a:rPr lang="en-US" u="sng"/>
              <a:t>Your donation empowers us to  </a:t>
            </a:r>
            <a:endParaRPr lang="en-US"/>
          </a:p>
          <a:p>
            <a:pPr marL="180975" indent="-180975">
              <a:buFont typeface="Aptos"/>
              <a:buChar char="•"/>
            </a:pPr>
            <a:r>
              <a:rPr lang="en-US"/>
              <a:t>Answer </a:t>
            </a:r>
            <a:r>
              <a:rPr lang="en-US" i="1"/>
              <a:t>more </a:t>
            </a:r>
            <a:r>
              <a:rPr lang="en-US"/>
              <a:t>211 requests, connecting neighbors to food, housing, employment, and more  </a:t>
            </a:r>
            <a:endParaRPr lang="en-US">
              <a:ea typeface="Calibri"/>
              <a:cs typeface="Calibri"/>
            </a:endParaRPr>
          </a:p>
          <a:p>
            <a:pPr marL="180975" indent="-180975">
              <a:buFont typeface="Aptos"/>
              <a:buChar char="•"/>
            </a:pPr>
            <a:r>
              <a:rPr lang="en-US"/>
              <a:t>Empower</a:t>
            </a:r>
            <a:r>
              <a:rPr lang="en-US" i="1"/>
              <a:t> more</a:t>
            </a:r>
            <a:r>
              <a:rPr lang="en-US"/>
              <a:t> local employers with the data and tools they need to offer family-friendly benefits  </a:t>
            </a:r>
            <a:endParaRPr lang="en-US">
              <a:ea typeface="Calibri"/>
              <a:cs typeface="Calibri"/>
            </a:endParaRPr>
          </a:p>
          <a:p>
            <a:pPr marL="180975" indent="-180975">
              <a:buFont typeface="Aptos"/>
              <a:buChar char="•"/>
            </a:pPr>
            <a:r>
              <a:rPr lang="en-US"/>
              <a:t>Support </a:t>
            </a:r>
            <a:r>
              <a:rPr lang="en-US" i="1"/>
              <a:t>more</a:t>
            </a:r>
            <a:r>
              <a:rPr lang="en-US"/>
              <a:t> local nonprofits with grant funding and collaborative programing to serve more neighbors  </a:t>
            </a:r>
            <a:endParaRPr lang="en-US">
              <a:ea typeface="Calibri"/>
              <a:cs typeface="Calibri"/>
            </a:endParaRPr>
          </a:p>
          <a:p>
            <a:r>
              <a:rPr lang="en-US" dirty="0"/>
              <a:t> </a:t>
            </a:r>
            <a:endParaRPr lang="en-US" dirty="0">
              <a:ea typeface="Calibri"/>
              <a:cs typeface="Calibri"/>
            </a:endParaRPr>
          </a:p>
          <a:p>
            <a:r>
              <a:rPr lang="en-US" b="1"/>
              <a:t>Together, we can create lasting change for neighbors like Sarah, Marcus, and Tasha  </a:t>
            </a:r>
            <a:endParaRPr lang="en-US" b="1">
              <a:ea typeface="Calibri"/>
              <a:cs typeface="Calibri"/>
            </a:endParaRPr>
          </a:p>
          <a:p>
            <a:endParaRPr lang="en-US">
              <a:ea typeface="Calibri"/>
              <a:cs typeface="Calibri"/>
            </a:endParaRPr>
          </a:p>
          <a:p>
            <a:r>
              <a:rPr lang="en-US"/>
              <a:t>[Optional - depending on audience] </a:t>
            </a:r>
            <a:endParaRPr lang="en-US">
              <a:cs typeface="Calibri"/>
            </a:endParaRPr>
          </a:p>
          <a:p>
            <a:r>
              <a:rPr lang="en-US" dirty="0"/>
              <a:t>It takes an average of </a:t>
            </a:r>
            <a:r>
              <a:rPr lang="en-US" b="1" dirty="0"/>
              <a:t>$572 to help keep a family</a:t>
            </a:r>
            <a:r>
              <a:rPr lang="en-US" dirty="0"/>
              <a:t> in their home for a month through 211 direct assistance.   </a:t>
            </a:r>
            <a:endParaRPr lang="en-US" dirty="0">
              <a:cs typeface="Calibri"/>
            </a:endParaRPr>
          </a:p>
          <a:p>
            <a:r>
              <a:rPr lang="en-US" dirty="0"/>
              <a:t>If you get paid every two weeks, that's</a:t>
            </a:r>
            <a:r>
              <a:rPr lang="en-US" b="1" dirty="0"/>
              <a:t> just  $22 per paycheck</a:t>
            </a:r>
            <a:r>
              <a:rPr lang="en-US" dirty="0"/>
              <a:t>. Your $22 per paycheck goes directly to helping keep families in their home. </a:t>
            </a:r>
            <a:endParaRPr lang="en-US">
              <a:cs typeface="Calibri"/>
            </a:endParaRPr>
          </a:p>
        </p:txBody>
      </p:sp>
      <p:sp>
        <p:nvSpPr>
          <p:cNvPr id="4" name="Slide Number Placeholder 3"/>
          <p:cNvSpPr>
            <a:spLocks noGrp="1"/>
          </p:cNvSpPr>
          <p:nvPr>
            <p:ph type="sldNum" sz="quarter" idx="5"/>
          </p:nvPr>
        </p:nvSpPr>
        <p:spPr/>
        <p:txBody>
          <a:bodyPr/>
          <a:lstStyle/>
          <a:p>
            <a:fld id="{7AC2BE64-911F-3D4B-A781-15E4A6542559}" type="slidenum">
              <a:rPr lang="en-US" smtClean="0"/>
              <a:t>7</a:t>
            </a:fld>
            <a:endParaRPr lang="en-US"/>
          </a:p>
        </p:txBody>
      </p:sp>
    </p:spTree>
    <p:extLst>
      <p:ext uri="{BB962C8B-B14F-4D97-AF65-F5344CB8AC3E}">
        <p14:creationId xmlns:p14="http://schemas.microsoft.com/office/powerpoint/2010/main" val="401253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ask to you today is simple - </a:t>
            </a:r>
            <a:r>
              <a:rPr lang="en-US" b="1"/>
              <a:t>JOIN US</a:t>
            </a:r>
            <a:r>
              <a:rPr lang="en-US"/>
              <a:t> </a:t>
            </a:r>
          </a:p>
          <a:p>
            <a:r>
              <a:rPr lang="en-US" b="0"/>
              <a:t>Join us in this important work in uplifting our neighbors so </a:t>
            </a:r>
            <a:r>
              <a:rPr lang="en-US"/>
              <a:t>every child, and every family </a:t>
            </a:r>
            <a:r>
              <a:rPr lang="en-US" b="0"/>
              <a:t>can </a:t>
            </a:r>
            <a:r>
              <a:rPr lang="en-US" b="0" u="sng"/>
              <a:t>thrive, not just survive</a:t>
            </a:r>
            <a:r>
              <a:rPr lang="en-US"/>
              <a:t> </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AC2BE64-911F-3D4B-A781-15E4A6542559}" type="slidenum">
              <a:rPr lang="en-US" smtClean="0"/>
              <a:t>8</a:t>
            </a:fld>
            <a:endParaRPr lang="en-US"/>
          </a:p>
        </p:txBody>
      </p:sp>
    </p:spTree>
    <p:extLst>
      <p:ext uri="{BB962C8B-B14F-4D97-AF65-F5344CB8AC3E}">
        <p14:creationId xmlns:p14="http://schemas.microsoft.com/office/powerpoint/2010/main" val="519823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10759" y="2890370"/>
            <a:ext cx="5383786" cy="610323"/>
          </a:xfrm>
          <a:prstGeom prst="rect">
            <a:avLst/>
          </a:prstGeom>
        </p:spPr>
        <p:txBody>
          <a:bodyPr>
            <a:noAutofit/>
          </a:bodyPr>
          <a:lstStyle>
            <a:lvl1pPr marL="0" indent="0" algn="l">
              <a:buNone/>
              <a:defRPr sz="3200" b="1">
                <a:solidFill>
                  <a:srgbClr val="1D252C"/>
                </a:solidFill>
                <a:latin typeface="Roboto Medium" panose="02000000000000000000" pitchFamily="2" charset="0"/>
                <a:ea typeface="Roboto Medium"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OF PRESENTATION</a:t>
            </a:r>
          </a:p>
        </p:txBody>
      </p:sp>
      <p:sp>
        <p:nvSpPr>
          <p:cNvPr id="21" name="Text Placeholder 20"/>
          <p:cNvSpPr>
            <a:spLocks noGrp="1"/>
          </p:cNvSpPr>
          <p:nvPr>
            <p:ph type="body" sz="quarter" idx="11"/>
          </p:nvPr>
        </p:nvSpPr>
        <p:spPr>
          <a:xfrm>
            <a:off x="811398" y="3589593"/>
            <a:ext cx="5383147" cy="489675"/>
          </a:xfrm>
          <a:prstGeom prst="rect">
            <a:avLst/>
          </a:prstGeom>
        </p:spPr>
        <p:txBody>
          <a:bodyPr>
            <a:noAutofit/>
          </a:bodyPr>
          <a:lstStyle>
            <a:lvl1pPr marL="0" indent="0">
              <a:buNone/>
              <a:defRPr sz="1600">
                <a:solidFill>
                  <a:srgbClr val="F2B334"/>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FE1CF238-CC49-D814-BA7D-9A9F01AE6F5E}"/>
              </a:ext>
            </a:extLst>
          </p:cNvPr>
          <p:cNvSpPr>
            <a:spLocks noGrp="1"/>
          </p:cNvSpPr>
          <p:nvPr>
            <p:ph type="pic" sz="quarter" idx="12"/>
          </p:nvPr>
        </p:nvSpPr>
        <p:spPr>
          <a:xfrm>
            <a:off x="6613931" y="0"/>
            <a:ext cx="5578069" cy="6858000"/>
          </a:xfrm>
          <a:prstGeom prst="rect">
            <a:avLst/>
          </a:prstGeom>
          <a:solidFill>
            <a:schemeClr val="accent1">
              <a:lumMod val="20000"/>
              <a:lumOff val="80000"/>
            </a:schemeClr>
          </a:solidFill>
        </p:spPr>
        <p:txBody>
          <a:bodyPr anchor="ctr"/>
          <a:lstStyle>
            <a:lvl1pPr marL="0" indent="0" algn="ctr">
              <a:buNone/>
              <a:defRPr>
                <a:solidFill>
                  <a:srgbClr val="1D252C"/>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5985637"/>
          </a:xfrm>
          <a:prstGeom prst="rect">
            <a:avLst/>
          </a:prstGeom>
          <a:solidFill>
            <a:srgbClr val="005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351"/>
              </a:solidFill>
            </a:endParaRPr>
          </a:p>
        </p:txBody>
      </p:sp>
      <p:sp>
        <p:nvSpPr>
          <p:cNvPr id="5" name="Text Placeholder 2">
            <a:extLst>
              <a:ext uri="{FF2B5EF4-FFF2-40B4-BE49-F238E27FC236}">
                <a16:creationId xmlns:a16="http://schemas.microsoft.com/office/drawing/2014/main" id="{729FB6E6-AE3D-AF7C-C913-5D577F9A7D92}"/>
              </a:ext>
            </a:extLst>
          </p:cNvPr>
          <p:cNvSpPr>
            <a:spLocks noGrp="1"/>
          </p:cNvSpPr>
          <p:nvPr>
            <p:ph type="body" sz="quarter" idx="12"/>
          </p:nvPr>
        </p:nvSpPr>
        <p:spPr>
          <a:xfrm>
            <a:off x="2016926" y="2033628"/>
            <a:ext cx="8158949" cy="1477700"/>
          </a:xfrm>
          <a:prstGeom prst="rect">
            <a:avLst/>
          </a:prstGeom>
        </p:spPr>
        <p:txBody>
          <a:bodyPr anchor="ctr"/>
          <a:lstStyle>
            <a:lvl1pPr marL="0" indent="0" algn="ctr">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
        <p:nvSpPr>
          <p:cNvPr id="6" name="Text Placeholder 2">
            <a:extLst>
              <a:ext uri="{FF2B5EF4-FFF2-40B4-BE49-F238E27FC236}">
                <a16:creationId xmlns:a16="http://schemas.microsoft.com/office/drawing/2014/main" id="{C9C19B7E-CAA3-955E-608F-586A8DD163D4}"/>
              </a:ext>
            </a:extLst>
          </p:cNvPr>
          <p:cNvSpPr>
            <a:spLocks noGrp="1"/>
          </p:cNvSpPr>
          <p:nvPr>
            <p:ph type="body" sz="quarter" idx="13"/>
          </p:nvPr>
        </p:nvSpPr>
        <p:spPr>
          <a:xfrm>
            <a:off x="2016926" y="3943837"/>
            <a:ext cx="8158949" cy="489675"/>
          </a:xfrm>
          <a:prstGeom prst="rect">
            <a:avLst/>
          </a:prstGeom>
        </p:spPr>
        <p:txBody>
          <a:bodyPr anchor="ctr"/>
          <a:lstStyle>
            <a:lvl1pPr marL="0" indent="0" algn="ctr">
              <a:buNone/>
              <a:defRPr lang="en-US" sz="1800" b="0" i="0"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cxnSp>
        <p:nvCxnSpPr>
          <p:cNvPr id="2" name="Straight Connector 1">
            <a:extLst>
              <a:ext uri="{FF2B5EF4-FFF2-40B4-BE49-F238E27FC236}">
                <a16:creationId xmlns:a16="http://schemas.microsoft.com/office/drawing/2014/main" id="{6F60C69E-64CD-1DD7-7CD1-9DF83CABAC93}"/>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3" name="Text Placeholder 20">
            <a:extLst>
              <a:ext uri="{FF2B5EF4-FFF2-40B4-BE49-F238E27FC236}">
                <a16:creationId xmlns:a16="http://schemas.microsoft.com/office/drawing/2014/main" id="{F4BFBAAF-607C-EB78-6242-7078CA2FFBEA}"/>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7" name="Text Placeholder 20">
            <a:extLst>
              <a:ext uri="{FF2B5EF4-FFF2-40B4-BE49-F238E27FC236}">
                <a16:creationId xmlns:a16="http://schemas.microsoft.com/office/drawing/2014/main" id="{74C4EDA6-7755-3FB4-E4C0-E2E0A78014B8}"/>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Tree>
    <p:extLst>
      <p:ext uri="{BB962C8B-B14F-4D97-AF65-F5344CB8AC3E}">
        <p14:creationId xmlns:p14="http://schemas.microsoft.com/office/powerpoint/2010/main" val="411738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598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351"/>
              </a:solidFill>
            </a:endParaRPr>
          </a:p>
        </p:txBody>
      </p:sp>
      <p:sp>
        <p:nvSpPr>
          <p:cNvPr id="2" name="Text Placeholder 2">
            <a:extLst>
              <a:ext uri="{FF2B5EF4-FFF2-40B4-BE49-F238E27FC236}">
                <a16:creationId xmlns:a16="http://schemas.microsoft.com/office/drawing/2014/main" id="{5B41F952-4356-6E9D-B0B5-D2BB733A6295}"/>
              </a:ext>
            </a:extLst>
          </p:cNvPr>
          <p:cNvSpPr>
            <a:spLocks noGrp="1"/>
          </p:cNvSpPr>
          <p:nvPr>
            <p:ph type="body" sz="quarter" idx="12"/>
          </p:nvPr>
        </p:nvSpPr>
        <p:spPr>
          <a:xfrm>
            <a:off x="2016926" y="2033628"/>
            <a:ext cx="8158949" cy="1477700"/>
          </a:xfrm>
          <a:prstGeom prst="rect">
            <a:avLst/>
          </a:prstGeom>
        </p:spPr>
        <p:txBody>
          <a:bodyPr anchor="ctr"/>
          <a:lstStyle>
            <a:lvl1pPr marL="0" indent="0" algn="ctr">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
        <p:nvSpPr>
          <p:cNvPr id="3" name="Text Placeholder 2">
            <a:extLst>
              <a:ext uri="{FF2B5EF4-FFF2-40B4-BE49-F238E27FC236}">
                <a16:creationId xmlns:a16="http://schemas.microsoft.com/office/drawing/2014/main" id="{87BA3D52-6534-FBBE-27D1-691B58A1AD02}"/>
              </a:ext>
            </a:extLst>
          </p:cNvPr>
          <p:cNvSpPr>
            <a:spLocks noGrp="1"/>
          </p:cNvSpPr>
          <p:nvPr>
            <p:ph type="body" sz="quarter" idx="13"/>
          </p:nvPr>
        </p:nvSpPr>
        <p:spPr>
          <a:xfrm>
            <a:off x="2016926" y="3943837"/>
            <a:ext cx="8158949" cy="489675"/>
          </a:xfrm>
          <a:prstGeom prst="rect">
            <a:avLst/>
          </a:prstGeom>
        </p:spPr>
        <p:txBody>
          <a:bodyPr anchor="ctr"/>
          <a:lstStyle>
            <a:lvl1pPr marL="0" indent="0" algn="ctr">
              <a:buNone/>
              <a:defRPr lang="en-US" sz="1800" b="0" i="0"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3C46CD57-1A81-7304-5CFB-C4EC46D06598}"/>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6" name="Text Placeholder 20">
            <a:extLst>
              <a:ext uri="{FF2B5EF4-FFF2-40B4-BE49-F238E27FC236}">
                <a16:creationId xmlns:a16="http://schemas.microsoft.com/office/drawing/2014/main" id="{D2DBA63D-D2EA-0E58-3C64-D4E2785E4482}"/>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7" name="Text Placeholder 20">
            <a:extLst>
              <a:ext uri="{FF2B5EF4-FFF2-40B4-BE49-F238E27FC236}">
                <a16:creationId xmlns:a16="http://schemas.microsoft.com/office/drawing/2014/main" id="{AD78ACB3-C17F-A27C-7862-6F2BD18E3F00}"/>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Tree>
    <p:extLst>
      <p:ext uri="{BB962C8B-B14F-4D97-AF65-F5344CB8AC3E}">
        <p14:creationId xmlns:p14="http://schemas.microsoft.com/office/powerpoint/2010/main" val="1953754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5985637"/>
          </a:xfrm>
          <a:prstGeom prst="rect">
            <a:avLst/>
          </a:prstGeom>
          <a:solidFill>
            <a:srgbClr val="F2B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351"/>
              </a:solidFill>
            </a:endParaRPr>
          </a:p>
        </p:txBody>
      </p:sp>
      <p:sp>
        <p:nvSpPr>
          <p:cNvPr id="2" name="Text Placeholder 2">
            <a:extLst>
              <a:ext uri="{FF2B5EF4-FFF2-40B4-BE49-F238E27FC236}">
                <a16:creationId xmlns:a16="http://schemas.microsoft.com/office/drawing/2014/main" id="{4008CFAE-4886-3E28-0176-E3CCA7500756}"/>
              </a:ext>
            </a:extLst>
          </p:cNvPr>
          <p:cNvSpPr>
            <a:spLocks noGrp="1"/>
          </p:cNvSpPr>
          <p:nvPr>
            <p:ph type="body" sz="quarter" idx="12"/>
          </p:nvPr>
        </p:nvSpPr>
        <p:spPr>
          <a:xfrm>
            <a:off x="2016926" y="2033628"/>
            <a:ext cx="8158949" cy="1477700"/>
          </a:xfrm>
          <a:prstGeom prst="rect">
            <a:avLst/>
          </a:prstGeom>
        </p:spPr>
        <p:txBody>
          <a:bodyPr anchor="ctr"/>
          <a:lstStyle>
            <a:lvl1pPr marL="0" indent="0" algn="ctr">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
        <p:nvSpPr>
          <p:cNvPr id="3" name="Text Placeholder 2">
            <a:extLst>
              <a:ext uri="{FF2B5EF4-FFF2-40B4-BE49-F238E27FC236}">
                <a16:creationId xmlns:a16="http://schemas.microsoft.com/office/drawing/2014/main" id="{F3E31E6C-05C8-37CF-E04F-E5054ACA2C17}"/>
              </a:ext>
            </a:extLst>
          </p:cNvPr>
          <p:cNvSpPr>
            <a:spLocks noGrp="1"/>
          </p:cNvSpPr>
          <p:nvPr>
            <p:ph type="body" sz="quarter" idx="13"/>
          </p:nvPr>
        </p:nvSpPr>
        <p:spPr>
          <a:xfrm>
            <a:off x="2016926" y="3943837"/>
            <a:ext cx="8158949" cy="489675"/>
          </a:xfrm>
          <a:prstGeom prst="rect">
            <a:avLst/>
          </a:prstGeom>
        </p:spPr>
        <p:txBody>
          <a:bodyPr anchor="ctr"/>
          <a:lstStyle>
            <a:lvl1pPr marL="0" indent="0" algn="ctr">
              <a:buNone/>
              <a:defRPr lang="en-US" sz="1800" b="0" i="0"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EAF68324-EE47-EE01-452B-93A5064DA5E2}"/>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6" name="Text Placeholder 20">
            <a:extLst>
              <a:ext uri="{FF2B5EF4-FFF2-40B4-BE49-F238E27FC236}">
                <a16:creationId xmlns:a16="http://schemas.microsoft.com/office/drawing/2014/main" id="{0193322F-E844-8167-F070-C9FEFBD78A0A}"/>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7" name="Text Placeholder 20">
            <a:extLst>
              <a:ext uri="{FF2B5EF4-FFF2-40B4-BE49-F238E27FC236}">
                <a16:creationId xmlns:a16="http://schemas.microsoft.com/office/drawing/2014/main" id="{C1882A53-896A-92D7-832F-10DC9FE427E0}"/>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Tree>
    <p:extLst>
      <p:ext uri="{BB962C8B-B14F-4D97-AF65-F5344CB8AC3E}">
        <p14:creationId xmlns:p14="http://schemas.microsoft.com/office/powerpoint/2010/main" val="1165918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D76C59-F4DF-BB6A-21C9-F5322E8B6F55}"/>
              </a:ext>
            </a:extLst>
          </p:cNvPr>
          <p:cNvSpPr>
            <a:spLocks noGrp="1"/>
          </p:cNvSpPr>
          <p:nvPr>
            <p:ph type="body" sz="quarter" idx="12"/>
          </p:nvPr>
        </p:nvSpPr>
        <p:spPr>
          <a:xfrm>
            <a:off x="1693690" y="2690150"/>
            <a:ext cx="8804620" cy="1477700"/>
          </a:xfrm>
          <a:prstGeom prst="rect">
            <a:avLst/>
          </a:prstGeom>
        </p:spPr>
        <p:txBody>
          <a:bodyPr anchor="ctr"/>
          <a:lstStyle>
            <a:lvl1pPr marL="0" indent="0" algn="ctr">
              <a:buNone/>
              <a:defRPr lang="en-US" sz="4800" b="1" i="1" kern="1200" dirty="0" smtClean="0">
                <a:solidFill>
                  <a:srgbClr val="1D252C"/>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cxnSp>
        <p:nvCxnSpPr>
          <p:cNvPr id="2" name="Straight Connector 1">
            <a:extLst>
              <a:ext uri="{FF2B5EF4-FFF2-40B4-BE49-F238E27FC236}">
                <a16:creationId xmlns:a16="http://schemas.microsoft.com/office/drawing/2014/main" id="{7FEB243A-802B-8F54-148D-257754E1F66F}"/>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4" name="Text Placeholder 20">
            <a:extLst>
              <a:ext uri="{FF2B5EF4-FFF2-40B4-BE49-F238E27FC236}">
                <a16:creationId xmlns:a16="http://schemas.microsoft.com/office/drawing/2014/main" id="{4DF7E518-5882-B69B-7674-FB7E1F3B598C}"/>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5" name="Text Placeholder 20">
            <a:extLst>
              <a:ext uri="{FF2B5EF4-FFF2-40B4-BE49-F238E27FC236}">
                <a16:creationId xmlns:a16="http://schemas.microsoft.com/office/drawing/2014/main" id="{8A23C015-4FAF-579C-1AD6-2A3FE157A686}"/>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0A78F03C-26A9-A5F8-9B01-FCA726FC372B}"/>
              </a:ext>
            </a:extLst>
          </p:cNvPr>
          <p:cNvPicPr>
            <a:picLocks noChangeAspect="1"/>
          </p:cNvPicPr>
          <p:nvPr userDrawn="1"/>
        </p:nvPicPr>
        <p:blipFill rotWithShape="1">
          <a:blip r:embed="rId2"/>
          <a:srcRect r="44113"/>
          <a:stretch/>
        </p:blipFill>
        <p:spPr>
          <a:xfrm>
            <a:off x="0" y="-1"/>
            <a:ext cx="6813755" cy="685800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3A77AA0C-804D-2408-A646-503B1F4CDC2E}"/>
              </a:ext>
            </a:extLst>
          </p:cNvPr>
          <p:cNvPicPr>
            <a:picLocks noChangeAspect="1"/>
          </p:cNvPicPr>
          <p:nvPr userDrawn="1"/>
        </p:nvPicPr>
        <p:blipFill>
          <a:blip r:embed="rId3"/>
          <a:stretch>
            <a:fillRect/>
          </a:stretch>
        </p:blipFill>
        <p:spPr>
          <a:xfrm>
            <a:off x="8046091" y="2213145"/>
            <a:ext cx="3152291" cy="2155379"/>
          </a:xfrm>
          <a:prstGeom prst="rect">
            <a:avLst/>
          </a:prstGeom>
        </p:spPr>
      </p:pic>
      <p:pic>
        <p:nvPicPr>
          <p:cNvPr id="15" name="Picture 14" descr="Text, logo&#10;&#10;Description automatically generated">
            <a:extLst>
              <a:ext uri="{FF2B5EF4-FFF2-40B4-BE49-F238E27FC236}">
                <a16:creationId xmlns:a16="http://schemas.microsoft.com/office/drawing/2014/main" id="{9CD03123-CEE3-FE78-1412-EF7712245883}"/>
              </a:ext>
            </a:extLst>
          </p:cNvPr>
          <p:cNvPicPr>
            <a:picLocks noChangeAspect="1"/>
          </p:cNvPicPr>
          <p:nvPr userDrawn="1"/>
        </p:nvPicPr>
        <p:blipFill>
          <a:blip r:embed="rId4"/>
          <a:stretch>
            <a:fillRect/>
          </a:stretch>
        </p:blipFill>
        <p:spPr>
          <a:xfrm>
            <a:off x="-978930" y="1235446"/>
            <a:ext cx="8771614" cy="4387106"/>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chemeClr val="bg1"/>
        </a:solid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07211ABC-531F-D35B-FB12-9326156CB16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61A45A89-3952-168D-9655-282A033184D5}"/>
              </a:ext>
            </a:extLst>
          </p:cNvPr>
          <p:cNvSpPr>
            <a:spLocks noGrp="1"/>
          </p:cNvSpPr>
          <p:nvPr>
            <p:ph type="body" sz="quarter" idx="12"/>
          </p:nvPr>
        </p:nvSpPr>
        <p:spPr>
          <a:xfrm>
            <a:off x="1693690" y="2690150"/>
            <a:ext cx="8804620" cy="1477700"/>
          </a:xfrm>
          <a:prstGeom prst="rect">
            <a:avLst/>
          </a:prstGeom>
        </p:spPr>
        <p:txBody>
          <a:bodyPr anchor="ctr"/>
          <a:lstStyle>
            <a:lvl1pPr marL="0" indent="0" algn="ctr">
              <a:buNone/>
              <a:defRPr lang="en-US" sz="4800" b="1" i="1"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Tree>
    <p:extLst>
      <p:ext uri="{BB962C8B-B14F-4D97-AF65-F5344CB8AC3E}">
        <p14:creationId xmlns:p14="http://schemas.microsoft.com/office/powerpoint/2010/main" val="3801786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54EC5649-9EDF-F7F0-D89A-E3F9AC3BE590}"/>
              </a:ext>
            </a:extLst>
          </p:cNvPr>
          <p:cNvPicPr>
            <a:picLocks noChangeAspect="1"/>
          </p:cNvPicPr>
          <p:nvPr userDrawn="1"/>
        </p:nvPicPr>
        <p:blipFill rotWithShape="1">
          <a:blip r:embed="rId2"/>
          <a:srcRect b="47658"/>
          <a:stretch/>
        </p:blipFill>
        <p:spPr>
          <a:xfrm>
            <a:off x="0" y="0"/>
            <a:ext cx="12192000" cy="3589593"/>
          </a:xfrm>
          <a:prstGeom prst="rect">
            <a:avLst/>
          </a:prstGeom>
        </p:spPr>
      </p:pic>
      <p:cxnSp>
        <p:nvCxnSpPr>
          <p:cNvPr id="11" name="Straight Connector 10">
            <a:extLst>
              <a:ext uri="{FF2B5EF4-FFF2-40B4-BE49-F238E27FC236}">
                <a16:creationId xmlns:a16="http://schemas.microsoft.com/office/drawing/2014/main" id="{A0978D4C-C6AA-D620-46BD-F341CEFEABFF}"/>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0BA4916B-2590-6B04-58D5-CE7E34CFD392}"/>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13" name="Text Placeholder 20">
            <a:extLst>
              <a:ext uri="{FF2B5EF4-FFF2-40B4-BE49-F238E27FC236}">
                <a16:creationId xmlns:a16="http://schemas.microsoft.com/office/drawing/2014/main" id="{8FC30D15-02C9-63C9-0046-59BA92091BD1}"/>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
        <p:nvSpPr>
          <p:cNvPr id="15" name="Text Placeholder 2">
            <a:extLst>
              <a:ext uri="{FF2B5EF4-FFF2-40B4-BE49-F238E27FC236}">
                <a16:creationId xmlns:a16="http://schemas.microsoft.com/office/drawing/2014/main" id="{C222B3EA-2AAF-9B38-053B-FE180B49BC14}"/>
              </a:ext>
            </a:extLst>
          </p:cNvPr>
          <p:cNvSpPr>
            <a:spLocks noGrp="1"/>
          </p:cNvSpPr>
          <p:nvPr>
            <p:ph type="body" sz="quarter" idx="12"/>
          </p:nvPr>
        </p:nvSpPr>
        <p:spPr>
          <a:xfrm>
            <a:off x="1693690" y="1055946"/>
            <a:ext cx="8804620" cy="1477700"/>
          </a:xfrm>
          <a:prstGeom prst="rect">
            <a:avLst/>
          </a:prstGeom>
        </p:spPr>
        <p:txBody>
          <a:bodyPr anchor="ctr"/>
          <a:lstStyle>
            <a:lvl1pPr marL="0" indent="0" algn="ctr">
              <a:buNone/>
              <a:defRPr lang="en-US" sz="4800" b="1" i="1"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
        <p:nvSpPr>
          <p:cNvPr id="16" name="Text Placeholder 2">
            <a:extLst>
              <a:ext uri="{FF2B5EF4-FFF2-40B4-BE49-F238E27FC236}">
                <a16:creationId xmlns:a16="http://schemas.microsoft.com/office/drawing/2014/main" id="{E9430B52-C38E-7716-E6BE-A8298D74305B}"/>
              </a:ext>
            </a:extLst>
          </p:cNvPr>
          <p:cNvSpPr>
            <a:spLocks noGrp="1"/>
          </p:cNvSpPr>
          <p:nvPr>
            <p:ph type="body" sz="quarter" idx="13"/>
          </p:nvPr>
        </p:nvSpPr>
        <p:spPr>
          <a:xfrm>
            <a:off x="2016926" y="3943837"/>
            <a:ext cx="8158949" cy="489675"/>
          </a:xfrm>
          <a:prstGeom prst="rect">
            <a:avLst/>
          </a:prstGeom>
        </p:spPr>
        <p:txBody>
          <a:bodyPr anchor="ctr"/>
          <a:lstStyle>
            <a:lvl1pPr marL="0" indent="0" algn="ctr">
              <a:buNone/>
              <a:defRPr lang="en-US" sz="2400" b="0" i="0" kern="1200" dirty="0" smtClean="0">
                <a:solidFill>
                  <a:schemeClr val="tx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Tree>
    <p:extLst>
      <p:ext uri="{BB962C8B-B14F-4D97-AF65-F5344CB8AC3E}">
        <p14:creationId xmlns:p14="http://schemas.microsoft.com/office/powerpoint/2010/main" val="3722372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Shape, rectangle, square&#10;&#10;Description automatically generated">
            <a:extLst>
              <a:ext uri="{FF2B5EF4-FFF2-40B4-BE49-F238E27FC236}">
                <a16:creationId xmlns:a16="http://schemas.microsoft.com/office/drawing/2014/main" id="{963FEE2B-6208-BF42-1C16-C1E262E1BDE2}"/>
              </a:ext>
            </a:extLst>
          </p:cNvPr>
          <p:cNvPicPr>
            <a:picLocks noChangeAspect="1"/>
          </p:cNvPicPr>
          <p:nvPr userDrawn="1"/>
        </p:nvPicPr>
        <p:blipFill rotWithShape="1">
          <a:blip r:embed="rId2"/>
          <a:srcRect r="44113"/>
          <a:stretch/>
        </p:blipFill>
        <p:spPr>
          <a:xfrm>
            <a:off x="0" y="0"/>
            <a:ext cx="6813755" cy="6858000"/>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1779B49C-2601-208C-3478-2EC459EF3008}"/>
              </a:ext>
            </a:extLst>
          </p:cNvPr>
          <p:cNvPicPr>
            <a:picLocks noChangeAspect="1"/>
          </p:cNvPicPr>
          <p:nvPr userDrawn="1"/>
        </p:nvPicPr>
        <p:blipFill>
          <a:blip r:embed="rId3"/>
          <a:stretch>
            <a:fillRect/>
          </a:stretch>
        </p:blipFill>
        <p:spPr>
          <a:xfrm>
            <a:off x="8046091" y="2213145"/>
            <a:ext cx="3152291" cy="2155379"/>
          </a:xfrm>
          <a:prstGeom prst="rect">
            <a:avLst/>
          </a:prstGeom>
        </p:spPr>
      </p:pic>
      <p:pic>
        <p:nvPicPr>
          <p:cNvPr id="9" name="Picture 8" descr="Text, logo&#10;&#10;Description automatically generated">
            <a:extLst>
              <a:ext uri="{FF2B5EF4-FFF2-40B4-BE49-F238E27FC236}">
                <a16:creationId xmlns:a16="http://schemas.microsoft.com/office/drawing/2014/main" id="{D1864831-E777-B609-F276-488A91E5AEF0}"/>
              </a:ext>
            </a:extLst>
          </p:cNvPr>
          <p:cNvPicPr>
            <a:picLocks noChangeAspect="1"/>
          </p:cNvPicPr>
          <p:nvPr userDrawn="1"/>
        </p:nvPicPr>
        <p:blipFill>
          <a:blip r:embed="rId4"/>
          <a:stretch>
            <a:fillRect/>
          </a:stretch>
        </p:blipFill>
        <p:spPr>
          <a:xfrm>
            <a:off x="-212014" y="1619019"/>
            <a:ext cx="7237781" cy="3619962"/>
          </a:xfrm>
          <a:prstGeom prst="rect">
            <a:avLst/>
          </a:prstGeom>
        </p:spPr>
      </p:pic>
    </p:spTree>
    <p:extLst>
      <p:ext uri="{BB962C8B-B14F-4D97-AF65-F5344CB8AC3E}">
        <p14:creationId xmlns:p14="http://schemas.microsoft.com/office/powerpoint/2010/main" val="1958838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4F80177-02AA-C2BA-BAB9-39770E7DBA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72469AB0-CC8A-2FC6-9754-B874B94DAC88}"/>
              </a:ext>
            </a:extLst>
          </p:cNvPr>
          <p:cNvSpPr>
            <a:spLocks noGrp="1"/>
          </p:cNvSpPr>
          <p:nvPr>
            <p:ph type="body" sz="quarter" idx="12"/>
          </p:nvPr>
        </p:nvSpPr>
        <p:spPr>
          <a:xfrm>
            <a:off x="1693690" y="2690150"/>
            <a:ext cx="8804620" cy="1477700"/>
          </a:xfrm>
          <a:prstGeom prst="rect">
            <a:avLst/>
          </a:prstGeom>
        </p:spPr>
        <p:txBody>
          <a:bodyPr anchor="ctr"/>
          <a:lstStyle>
            <a:lvl1pPr marL="0" indent="0" algn="ctr">
              <a:buNone/>
              <a:defRPr lang="en-US" sz="4800" b="1" i="1"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Tree>
    <p:extLst>
      <p:ext uri="{BB962C8B-B14F-4D97-AF65-F5344CB8AC3E}">
        <p14:creationId xmlns:p14="http://schemas.microsoft.com/office/powerpoint/2010/main" val="2651962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1A528800-0A02-34EC-D7BC-E2DDD9A86AB4}"/>
              </a:ext>
            </a:extLst>
          </p:cNvPr>
          <p:cNvPicPr>
            <a:picLocks noChangeAspect="1"/>
          </p:cNvPicPr>
          <p:nvPr userDrawn="1"/>
        </p:nvPicPr>
        <p:blipFill rotWithShape="1">
          <a:blip r:embed="rId2"/>
          <a:srcRect b="47670"/>
          <a:stretch/>
        </p:blipFill>
        <p:spPr>
          <a:xfrm>
            <a:off x="0" y="0"/>
            <a:ext cx="12192000" cy="3588774"/>
          </a:xfrm>
          <a:prstGeom prst="rect">
            <a:avLst/>
          </a:prstGeom>
        </p:spPr>
      </p:pic>
      <p:cxnSp>
        <p:nvCxnSpPr>
          <p:cNvPr id="4" name="Straight Connector 3">
            <a:extLst>
              <a:ext uri="{FF2B5EF4-FFF2-40B4-BE49-F238E27FC236}">
                <a16:creationId xmlns:a16="http://schemas.microsoft.com/office/drawing/2014/main" id="{AF823ABF-5616-DA26-308A-3C3FC663AA0D}"/>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5" name="Text Placeholder 20">
            <a:extLst>
              <a:ext uri="{FF2B5EF4-FFF2-40B4-BE49-F238E27FC236}">
                <a16:creationId xmlns:a16="http://schemas.microsoft.com/office/drawing/2014/main" id="{2BF66171-F469-F903-78E4-51DE9F842271}"/>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6" name="Text Placeholder 20">
            <a:extLst>
              <a:ext uri="{FF2B5EF4-FFF2-40B4-BE49-F238E27FC236}">
                <a16:creationId xmlns:a16="http://schemas.microsoft.com/office/drawing/2014/main" id="{117672DD-186C-C863-C3AE-0F8A9B4C9433}"/>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
        <p:nvSpPr>
          <p:cNvPr id="7" name="Text Placeholder 2">
            <a:extLst>
              <a:ext uri="{FF2B5EF4-FFF2-40B4-BE49-F238E27FC236}">
                <a16:creationId xmlns:a16="http://schemas.microsoft.com/office/drawing/2014/main" id="{C365097F-02B1-8346-C797-2557ED928B4D}"/>
              </a:ext>
            </a:extLst>
          </p:cNvPr>
          <p:cNvSpPr>
            <a:spLocks noGrp="1"/>
          </p:cNvSpPr>
          <p:nvPr>
            <p:ph type="body" sz="quarter" idx="12"/>
          </p:nvPr>
        </p:nvSpPr>
        <p:spPr>
          <a:xfrm>
            <a:off x="1693690" y="1055946"/>
            <a:ext cx="8804620" cy="1477700"/>
          </a:xfrm>
          <a:prstGeom prst="rect">
            <a:avLst/>
          </a:prstGeom>
        </p:spPr>
        <p:txBody>
          <a:bodyPr anchor="ctr"/>
          <a:lstStyle>
            <a:lvl1pPr marL="0" indent="0" algn="ctr">
              <a:buNone/>
              <a:defRPr lang="en-US" sz="4800" b="1" i="1"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
        <p:nvSpPr>
          <p:cNvPr id="8" name="Text Placeholder 2">
            <a:extLst>
              <a:ext uri="{FF2B5EF4-FFF2-40B4-BE49-F238E27FC236}">
                <a16:creationId xmlns:a16="http://schemas.microsoft.com/office/drawing/2014/main" id="{1A082174-7DAB-591B-B186-E30D6C9CC034}"/>
              </a:ext>
            </a:extLst>
          </p:cNvPr>
          <p:cNvSpPr>
            <a:spLocks noGrp="1"/>
          </p:cNvSpPr>
          <p:nvPr>
            <p:ph type="body" sz="quarter" idx="13"/>
          </p:nvPr>
        </p:nvSpPr>
        <p:spPr>
          <a:xfrm>
            <a:off x="2016926" y="3943837"/>
            <a:ext cx="8158949" cy="489675"/>
          </a:xfrm>
          <a:prstGeom prst="rect">
            <a:avLst/>
          </a:prstGeom>
        </p:spPr>
        <p:txBody>
          <a:bodyPr anchor="ctr"/>
          <a:lstStyle>
            <a:lvl1pPr marL="0" indent="0" algn="ctr">
              <a:buNone/>
              <a:defRPr lang="en-US" sz="2400" b="0" i="0" kern="1200" dirty="0" smtClean="0">
                <a:solidFill>
                  <a:schemeClr val="tx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Tree>
    <p:extLst>
      <p:ext uri="{BB962C8B-B14F-4D97-AF65-F5344CB8AC3E}">
        <p14:creationId xmlns:p14="http://schemas.microsoft.com/office/powerpoint/2010/main" val="18872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96EA98-550C-1BAA-781D-8D3F8DEC8A3D}"/>
              </a:ext>
            </a:extLst>
          </p:cNvPr>
          <p:cNvSpPr/>
          <p:nvPr userDrawn="1"/>
        </p:nvSpPr>
        <p:spPr>
          <a:xfrm>
            <a:off x="6613931" y="1"/>
            <a:ext cx="5578069" cy="6858000"/>
          </a:xfrm>
          <a:prstGeom prst="rect">
            <a:avLst/>
          </a:prstGeom>
          <a:solidFill>
            <a:srgbClr val="1D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company name&#10;&#10;Description automatically generated">
            <a:extLst>
              <a:ext uri="{FF2B5EF4-FFF2-40B4-BE49-F238E27FC236}">
                <a16:creationId xmlns:a16="http://schemas.microsoft.com/office/drawing/2014/main" id="{1BA0A749-1C35-3E65-0A80-18662DB6F191}"/>
              </a:ext>
            </a:extLst>
          </p:cNvPr>
          <p:cNvPicPr>
            <a:picLocks noChangeAspect="1"/>
          </p:cNvPicPr>
          <p:nvPr userDrawn="1"/>
        </p:nvPicPr>
        <p:blipFill>
          <a:blip r:embed="rId2"/>
          <a:stretch>
            <a:fillRect/>
          </a:stretch>
        </p:blipFill>
        <p:spPr>
          <a:xfrm>
            <a:off x="7664423" y="2006803"/>
            <a:ext cx="3477084" cy="2377456"/>
          </a:xfrm>
          <a:prstGeom prst="rect">
            <a:avLst/>
          </a:prstGeom>
        </p:spPr>
      </p:pic>
      <p:sp>
        <p:nvSpPr>
          <p:cNvPr id="4" name="Subtitle 2">
            <a:extLst>
              <a:ext uri="{FF2B5EF4-FFF2-40B4-BE49-F238E27FC236}">
                <a16:creationId xmlns:a16="http://schemas.microsoft.com/office/drawing/2014/main" id="{E1E33819-3E7E-8CAF-DB07-60C1D4C8A640}"/>
              </a:ext>
            </a:extLst>
          </p:cNvPr>
          <p:cNvSpPr>
            <a:spLocks noGrp="1"/>
          </p:cNvSpPr>
          <p:nvPr>
            <p:ph type="subTitle" idx="1" hasCustomPrompt="1"/>
          </p:nvPr>
        </p:nvSpPr>
        <p:spPr>
          <a:xfrm>
            <a:off x="810759" y="2890370"/>
            <a:ext cx="5383786" cy="610323"/>
          </a:xfrm>
          <a:prstGeom prst="rect">
            <a:avLst/>
          </a:prstGeom>
        </p:spPr>
        <p:txBody>
          <a:bodyPr>
            <a:noAutofit/>
          </a:bodyPr>
          <a:lstStyle>
            <a:lvl1pPr marL="0" indent="0" algn="l">
              <a:buNone/>
              <a:defRPr sz="3200" b="1">
                <a:solidFill>
                  <a:srgbClr val="1D252C"/>
                </a:solidFill>
                <a:latin typeface="Roboto Medium" panose="02000000000000000000" pitchFamily="2" charset="0"/>
                <a:ea typeface="Roboto Medium"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OF PRESENTATION</a:t>
            </a:r>
          </a:p>
        </p:txBody>
      </p:sp>
      <p:sp>
        <p:nvSpPr>
          <p:cNvPr id="5" name="Text Placeholder 20">
            <a:extLst>
              <a:ext uri="{FF2B5EF4-FFF2-40B4-BE49-F238E27FC236}">
                <a16:creationId xmlns:a16="http://schemas.microsoft.com/office/drawing/2014/main" id="{476FF803-BF3C-4732-51A2-E1D9C3DE0C77}"/>
              </a:ext>
            </a:extLst>
          </p:cNvPr>
          <p:cNvSpPr>
            <a:spLocks noGrp="1"/>
          </p:cNvSpPr>
          <p:nvPr>
            <p:ph type="body" sz="quarter" idx="11"/>
          </p:nvPr>
        </p:nvSpPr>
        <p:spPr>
          <a:xfrm>
            <a:off x="811398" y="3589593"/>
            <a:ext cx="5383147" cy="489675"/>
          </a:xfrm>
          <a:prstGeom prst="rect">
            <a:avLst/>
          </a:prstGeom>
        </p:spPr>
        <p:txBody>
          <a:bodyPr>
            <a:noAutofit/>
          </a:bodyPr>
          <a:lstStyle>
            <a:lvl1pPr marL="0" indent="0">
              <a:buNone/>
              <a:defRPr sz="1600">
                <a:solidFill>
                  <a:srgbClr val="F2B334"/>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102711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F6BC3620-D9F8-F47C-91DB-BD152F7E8BE7}"/>
              </a:ext>
            </a:extLst>
          </p:cNvPr>
          <p:cNvPicPr>
            <a:picLocks noChangeAspect="1"/>
          </p:cNvPicPr>
          <p:nvPr userDrawn="1"/>
        </p:nvPicPr>
        <p:blipFill rotWithShape="1">
          <a:blip r:embed="rId2"/>
          <a:srcRect r="44113"/>
          <a:stretch/>
        </p:blipFill>
        <p:spPr>
          <a:xfrm>
            <a:off x="-1" y="0"/>
            <a:ext cx="6813755" cy="6858000"/>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1779B49C-2601-208C-3478-2EC459EF3008}"/>
              </a:ext>
            </a:extLst>
          </p:cNvPr>
          <p:cNvPicPr>
            <a:picLocks noChangeAspect="1"/>
          </p:cNvPicPr>
          <p:nvPr userDrawn="1"/>
        </p:nvPicPr>
        <p:blipFill>
          <a:blip r:embed="rId3"/>
          <a:stretch>
            <a:fillRect/>
          </a:stretch>
        </p:blipFill>
        <p:spPr>
          <a:xfrm>
            <a:off x="8046091" y="2213145"/>
            <a:ext cx="3152291" cy="2155379"/>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D071569D-69FD-04EA-B026-102145896EBB}"/>
              </a:ext>
            </a:extLst>
          </p:cNvPr>
          <p:cNvPicPr>
            <a:picLocks noChangeAspect="1"/>
          </p:cNvPicPr>
          <p:nvPr userDrawn="1"/>
        </p:nvPicPr>
        <p:blipFill>
          <a:blip r:embed="rId4"/>
          <a:stretch>
            <a:fillRect/>
          </a:stretch>
        </p:blipFill>
        <p:spPr>
          <a:xfrm>
            <a:off x="-1736635" y="718317"/>
            <a:ext cx="10287021" cy="5145034"/>
          </a:xfrm>
          <a:prstGeom prst="rect">
            <a:avLst/>
          </a:prstGeom>
        </p:spPr>
      </p:pic>
    </p:spTree>
    <p:extLst>
      <p:ext uri="{BB962C8B-B14F-4D97-AF65-F5344CB8AC3E}">
        <p14:creationId xmlns:p14="http://schemas.microsoft.com/office/powerpoint/2010/main" val="178700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E315F7C-89C9-9E6F-2007-8708DCB58B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2">
            <a:extLst>
              <a:ext uri="{FF2B5EF4-FFF2-40B4-BE49-F238E27FC236}">
                <a16:creationId xmlns:a16="http://schemas.microsoft.com/office/drawing/2014/main" id="{12256AE0-95C1-6758-26C9-A3042B1B68A3}"/>
              </a:ext>
            </a:extLst>
          </p:cNvPr>
          <p:cNvSpPr>
            <a:spLocks noGrp="1"/>
          </p:cNvSpPr>
          <p:nvPr>
            <p:ph type="body" sz="quarter" idx="12"/>
          </p:nvPr>
        </p:nvSpPr>
        <p:spPr>
          <a:xfrm>
            <a:off x="1693690" y="2690150"/>
            <a:ext cx="8804620" cy="1477700"/>
          </a:xfrm>
          <a:prstGeom prst="rect">
            <a:avLst/>
          </a:prstGeom>
        </p:spPr>
        <p:txBody>
          <a:bodyPr anchor="ctr"/>
          <a:lstStyle>
            <a:lvl1pPr marL="0" indent="0" algn="ctr">
              <a:buNone/>
              <a:defRPr lang="en-US" sz="4800" b="1" i="1"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Tree>
    <p:extLst>
      <p:ext uri="{BB962C8B-B14F-4D97-AF65-F5344CB8AC3E}">
        <p14:creationId xmlns:p14="http://schemas.microsoft.com/office/powerpoint/2010/main" val="3661400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27BF1E4-CFBB-35FF-D866-8E39A27CCA2E}"/>
              </a:ext>
            </a:extLst>
          </p:cNvPr>
          <p:cNvPicPr>
            <a:picLocks noChangeAspect="1"/>
          </p:cNvPicPr>
          <p:nvPr userDrawn="1"/>
        </p:nvPicPr>
        <p:blipFill rotWithShape="1">
          <a:blip r:embed="rId2"/>
          <a:srcRect b="47670"/>
          <a:stretch/>
        </p:blipFill>
        <p:spPr>
          <a:xfrm>
            <a:off x="0" y="0"/>
            <a:ext cx="12192000" cy="3588774"/>
          </a:xfrm>
          <a:prstGeom prst="rect">
            <a:avLst/>
          </a:prstGeom>
        </p:spPr>
      </p:pic>
      <p:cxnSp>
        <p:nvCxnSpPr>
          <p:cNvPr id="4" name="Straight Connector 3">
            <a:extLst>
              <a:ext uri="{FF2B5EF4-FFF2-40B4-BE49-F238E27FC236}">
                <a16:creationId xmlns:a16="http://schemas.microsoft.com/office/drawing/2014/main" id="{AF823ABF-5616-DA26-308A-3C3FC663AA0D}"/>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5" name="Text Placeholder 20">
            <a:extLst>
              <a:ext uri="{FF2B5EF4-FFF2-40B4-BE49-F238E27FC236}">
                <a16:creationId xmlns:a16="http://schemas.microsoft.com/office/drawing/2014/main" id="{2BF66171-F469-F903-78E4-51DE9F842271}"/>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6" name="Text Placeholder 20">
            <a:extLst>
              <a:ext uri="{FF2B5EF4-FFF2-40B4-BE49-F238E27FC236}">
                <a16:creationId xmlns:a16="http://schemas.microsoft.com/office/drawing/2014/main" id="{117672DD-186C-C863-C3AE-0F8A9B4C9433}"/>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
        <p:nvSpPr>
          <p:cNvPr id="8" name="Text Placeholder 2">
            <a:extLst>
              <a:ext uri="{FF2B5EF4-FFF2-40B4-BE49-F238E27FC236}">
                <a16:creationId xmlns:a16="http://schemas.microsoft.com/office/drawing/2014/main" id="{D2D2D657-D5EB-4A62-9638-D18DE87EAB28}"/>
              </a:ext>
            </a:extLst>
          </p:cNvPr>
          <p:cNvSpPr>
            <a:spLocks noGrp="1"/>
          </p:cNvSpPr>
          <p:nvPr>
            <p:ph type="body" sz="quarter" idx="12"/>
          </p:nvPr>
        </p:nvSpPr>
        <p:spPr>
          <a:xfrm>
            <a:off x="1693690" y="1055946"/>
            <a:ext cx="8804620" cy="1477700"/>
          </a:xfrm>
          <a:prstGeom prst="rect">
            <a:avLst/>
          </a:prstGeom>
        </p:spPr>
        <p:txBody>
          <a:bodyPr anchor="ctr"/>
          <a:lstStyle>
            <a:lvl1pPr marL="0" indent="0" algn="ctr">
              <a:buNone/>
              <a:defRPr lang="en-US" sz="4800" b="1" i="1"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
        <p:nvSpPr>
          <p:cNvPr id="9" name="Text Placeholder 2">
            <a:extLst>
              <a:ext uri="{FF2B5EF4-FFF2-40B4-BE49-F238E27FC236}">
                <a16:creationId xmlns:a16="http://schemas.microsoft.com/office/drawing/2014/main" id="{078DC117-DCD8-AADB-4000-390EC69051FB}"/>
              </a:ext>
            </a:extLst>
          </p:cNvPr>
          <p:cNvSpPr>
            <a:spLocks noGrp="1"/>
          </p:cNvSpPr>
          <p:nvPr>
            <p:ph type="body" sz="quarter" idx="13"/>
          </p:nvPr>
        </p:nvSpPr>
        <p:spPr>
          <a:xfrm>
            <a:off x="2016926" y="3943837"/>
            <a:ext cx="8158949" cy="489675"/>
          </a:xfrm>
          <a:prstGeom prst="rect">
            <a:avLst/>
          </a:prstGeom>
        </p:spPr>
        <p:txBody>
          <a:bodyPr anchor="ctr"/>
          <a:lstStyle>
            <a:lvl1pPr marL="0" indent="0" algn="ctr">
              <a:buNone/>
              <a:defRPr lang="en-US" sz="2400" b="0" i="0" kern="1200" dirty="0" smtClean="0">
                <a:solidFill>
                  <a:schemeClr val="tx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Tree>
    <p:extLst>
      <p:ext uri="{BB962C8B-B14F-4D97-AF65-F5344CB8AC3E}">
        <p14:creationId xmlns:p14="http://schemas.microsoft.com/office/powerpoint/2010/main" val="1040865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F823ABF-5616-DA26-308A-3C3FC663AA0D}"/>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5" name="Text Placeholder 20">
            <a:extLst>
              <a:ext uri="{FF2B5EF4-FFF2-40B4-BE49-F238E27FC236}">
                <a16:creationId xmlns:a16="http://schemas.microsoft.com/office/drawing/2014/main" id="{2BF66171-F469-F903-78E4-51DE9F842271}"/>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6" name="Text Placeholder 20">
            <a:extLst>
              <a:ext uri="{FF2B5EF4-FFF2-40B4-BE49-F238E27FC236}">
                <a16:creationId xmlns:a16="http://schemas.microsoft.com/office/drawing/2014/main" id="{117672DD-186C-C863-C3AE-0F8A9B4C9433}"/>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pic>
        <p:nvPicPr>
          <p:cNvPr id="9" name="Picture 8" descr="Shape&#10;&#10;Description automatically generated with low confidence">
            <a:extLst>
              <a:ext uri="{FF2B5EF4-FFF2-40B4-BE49-F238E27FC236}">
                <a16:creationId xmlns:a16="http://schemas.microsoft.com/office/drawing/2014/main" id="{608FD9B5-39EF-4408-41EE-4CBC2223B2F1}"/>
              </a:ext>
            </a:extLst>
          </p:cNvPr>
          <p:cNvPicPr>
            <a:picLocks noChangeAspect="1"/>
          </p:cNvPicPr>
          <p:nvPr userDrawn="1"/>
        </p:nvPicPr>
        <p:blipFill rotWithShape="1">
          <a:blip r:embed="rId2"/>
          <a:srcRect r="68177" b="72620"/>
          <a:stretch/>
        </p:blipFill>
        <p:spPr>
          <a:xfrm>
            <a:off x="0" y="0"/>
            <a:ext cx="3879831" cy="1877755"/>
          </a:xfrm>
          <a:prstGeom prst="rect">
            <a:avLst/>
          </a:prstGeom>
        </p:spPr>
      </p:pic>
      <p:sp>
        <p:nvSpPr>
          <p:cNvPr id="10" name="Content Placeholder 2">
            <a:extLst>
              <a:ext uri="{FF2B5EF4-FFF2-40B4-BE49-F238E27FC236}">
                <a16:creationId xmlns:a16="http://schemas.microsoft.com/office/drawing/2014/main" id="{35BF31CC-5C5A-A519-105E-8B82FE9F07E9}"/>
              </a:ext>
            </a:extLst>
          </p:cNvPr>
          <p:cNvSpPr>
            <a:spLocks noGrp="1"/>
          </p:cNvSpPr>
          <p:nvPr>
            <p:ph idx="1"/>
          </p:nvPr>
        </p:nvSpPr>
        <p:spPr>
          <a:xfrm>
            <a:off x="872066" y="2074529"/>
            <a:ext cx="10888133" cy="4054785"/>
          </a:xfrm>
          <a:prstGeom prst="rect">
            <a:avLst/>
          </a:prstGeom>
        </p:spPr>
        <p:txBody>
          <a:bodyPr>
            <a:noAutofit/>
          </a:bodyPr>
          <a:lstStyle>
            <a:lvl1pPr>
              <a:defRPr>
                <a:solidFill>
                  <a:schemeClr val="tx2"/>
                </a:solidFill>
                <a:latin typeface="Roboto" panose="02000000000000000000" pitchFamily="2" charset="0"/>
                <a:ea typeface="Roboto" panose="02000000000000000000" pitchFamily="2" charset="0"/>
              </a:defRPr>
            </a:lvl1pPr>
            <a:lvl2pPr>
              <a:defRPr>
                <a:solidFill>
                  <a:schemeClr val="tx2"/>
                </a:solidFill>
                <a:latin typeface="Roboto" panose="02000000000000000000" pitchFamily="2" charset="0"/>
                <a:ea typeface="Roboto" panose="02000000000000000000" pitchFamily="2" charset="0"/>
              </a:defRPr>
            </a:lvl2pPr>
            <a:lvl3pPr>
              <a:defRPr>
                <a:solidFill>
                  <a:schemeClr val="tx2"/>
                </a:solidFill>
                <a:latin typeface="Roboto" panose="02000000000000000000" pitchFamily="2" charset="0"/>
                <a:ea typeface="Roboto" panose="02000000000000000000" pitchFamily="2" charset="0"/>
              </a:defRPr>
            </a:lvl3pPr>
            <a:lvl4pPr>
              <a:defRPr>
                <a:solidFill>
                  <a:schemeClr val="tx2"/>
                </a:solidFill>
                <a:latin typeface="Roboto" panose="02000000000000000000" pitchFamily="2" charset="0"/>
                <a:ea typeface="Roboto" panose="02000000000000000000" pitchFamily="2" charset="0"/>
              </a:defRPr>
            </a:lvl4pPr>
            <a:lvl5pPr>
              <a:defRPr>
                <a:solidFill>
                  <a:schemeClr val="tx2"/>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EEB36D85-98FE-5C1D-07EE-F22179FDFB5C}"/>
              </a:ext>
            </a:extLst>
          </p:cNvPr>
          <p:cNvSpPr>
            <a:spLocks noGrp="1"/>
          </p:cNvSpPr>
          <p:nvPr>
            <p:ph type="title"/>
          </p:nvPr>
        </p:nvSpPr>
        <p:spPr>
          <a:xfrm>
            <a:off x="4106879" y="569016"/>
            <a:ext cx="7653320" cy="1151075"/>
          </a:xfrm>
          <a:prstGeom prst="rect">
            <a:avLst/>
          </a:prstGeom>
        </p:spPr>
        <p:txBody>
          <a:bodyPr anchor="b"/>
          <a:lstStyle>
            <a:lvl1pPr>
              <a:defRPr>
                <a:solidFill>
                  <a:schemeClr val="tx2"/>
                </a:solidFill>
                <a:latin typeface="Roboto Medium" panose="02000000000000000000" pitchFamily="2" charset="0"/>
                <a:ea typeface="Roboto Medium" panose="02000000000000000000" pitchFamily="2" charset="0"/>
              </a:defRPr>
            </a:lvl1pPr>
          </a:lstStyle>
          <a:p>
            <a:endParaRPr lang="en-US"/>
          </a:p>
        </p:txBody>
      </p:sp>
    </p:spTree>
    <p:extLst>
      <p:ext uri="{BB962C8B-B14F-4D97-AF65-F5344CB8AC3E}">
        <p14:creationId xmlns:p14="http://schemas.microsoft.com/office/powerpoint/2010/main" val="2725528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F823ABF-5616-DA26-308A-3C3FC663AA0D}"/>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5" name="Text Placeholder 20">
            <a:extLst>
              <a:ext uri="{FF2B5EF4-FFF2-40B4-BE49-F238E27FC236}">
                <a16:creationId xmlns:a16="http://schemas.microsoft.com/office/drawing/2014/main" id="{2BF66171-F469-F903-78E4-51DE9F842271}"/>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6" name="Text Placeholder 20">
            <a:extLst>
              <a:ext uri="{FF2B5EF4-FFF2-40B4-BE49-F238E27FC236}">
                <a16:creationId xmlns:a16="http://schemas.microsoft.com/office/drawing/2014/main" id="{117672DD-186C-C863-C3AE-0F8A9B4C9433}"/>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pic>
        <p:nvPicPr>
          <p:cNvPr id="9" name="Picture 8" descr="Shape&#10;&#10;Description automatically generated with low confidence">
            <a:extLst>
              <a:ext uri="{FF2B5EF4-FFF2-40B4-BE49-F238E27FC236}">
                <a16:creationId xmlns:a16="http://schemas.microsoft.com/office/drawing/2014/main" id="{608FD9B5-39EF-4408-41EE-4CBC2223B2F1}"/>
              </a:ext>
            </a:extLst>
          </p:cNvPr>
          <p:cNvPicPr>
            <a:picLocks noChangeAspect="1"/>
          </p:cNvPicPr>
          <p:nvPr userDrawn="1"/>
        </p:nvPicPr>
        <p:blipFill rotWithShape="1">
          <a:blip r:embed="rId2"/>
          <a:srcRect r="68177" b="72620"/>
          <a:stretch/>
        </p:blipFill>
        <p:spPr>
          <a:xfrm>
            <a:off x="0" y="0"/>
            <a:ext cx="3879831" cy="1877755"/>
          </a:xfrm>
          <a:prstGeom prst="rect">
            <a:avLst/>
          </a:prstGeom>
        </p:spPr>
      </p:pic>
      <p:sp>
        <p:nvSpPr>
          <p:cNvPr id="2" name="Rectangle 1">
            <a:extLst>
              <a:ext uri="{FF2B5EF4-FFF2-40B4-BE49-F238E27FC236}">
                <a16:creationId xmlns:a16="http://schemas.microsoft.com/office/drawing/2014/main" id="{65921A24-E460-D77D-6B37-46D7B68DED96}"/>
              </a:ext>
            </a:extLst>
          </p:cNvPr>
          <p:cNvSpPr/>
          <p:nvPr userDrawn="1"/>
        </p:nvSpPr>
        <p:spPr>
          <a:xfrm>
            <a:off x="0" y="2151003"/>
            <a:ext cx="12192000" cy="25559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B11E197-923F-8814-EFB5-1E13E2F8A12A}"/>
              </a:ext>
            </a:extLst>
          </p:cNvPr>
          <p:cNvSpPr>
            <a:spLocks noGrp="1"/>
          </p:cNvSpPr>
          <p:nvPr>
            <p:ph type="body" sz="quarter" idx="12"/>
          </p:nvPr>
        </p:nvSpPr>
        <p:spPr>
          <a:xfrm>
            <a:off x="1693690" y="2690150"/>
            <a:ext cx="8804620" cy="1477700"/>
          </a:xfrm>
          <a:prstGeom prst="rect">
            <a:avLst/>
          </a:prstGeom>
        </p:spPr>
        <p:txBody>
          <a:bodyPr anchor="ctr"/>
          <a:lstStyle>
            <a:lvl1pPr marL="0" indent="0" algn="ctr">
              <a:buNone/>
              <a:defRPr lang="en-US" sz="4800" b="1" i="1"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Tree>
    <p:extLst>
      <p:ext uri="{BB962C8B-B14F-4D97-AF65-F5344CB8AC3E}">
        <p14:creationId xmlns:p14="http://schemas.microsoft.com/office/powerpoint/2010/main" val="2881703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F823ABF-5616-DA26-308A-3C3FC663AA0D}"/>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5" name="Text Placeholder 20">
            <a:extLst>
              <a:ext uri="{FF2B5EF4-FFF2-40B4-BE49-F238E27FC236}">
                <a16:creationId xmlns:a16="http://schemas.microsoft.com/office/drawing/2014/main" id="{2BF66171-F469-F903-78E4-51DE9F842271}"/>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6" name="Text Placeholder 20">
            <a:extLst>
              <a:ext uri="{FF2B5EF4-FFF2-40B4-BE49-F238E27FC236}">
                <a16:creationId xmlns:a16="http://schemas.microsoft.com/office/drawing/2014/main" id="{117672DD-186C-C863-C3AE-0F8A9B4C9433}"/>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pic>
        <p:nvPicPr>
          <p:cNvPr id="9" name="Picture 8" descr="Shape&#10;&#10;Description automatically generated with low confidence">
            <a:extLst>
              <a:ext uri="{FF2B5EF4-FFF2-40B4-BE49-F238E27FC236}">
                <a16:creationId xmlns:a16="http://schemas.microsoft.com/office/drawing/2014/main" id="{608FD9B5-39EF-4408-41EE-4CBC2223B2F1}"/>
              </a:ext>
            </a:extLst>
          </p:cNvPr>
          <p:cNvPicPr>
            <a:picLocks noChangeAspect="1"/>
          </p:cNvPicPr>
          <p:nvPr userDrawn="1"/>
        </p:nvPicPr>
        <p:blipFill rotWithShape="1">
          <a:blip r:embed="rId2"/>
          <a:srcRect r="68177" b="72620"/>
          <a:stretch/>
        </p:blipFill>
        <p:spPr>
          <a:xfrm>
            <a:off x="0" y="0"/>
            <a:ext cx="3879831" cy="1877755"/>
          </a:xfrm>
          <a:prstGeom prst="rect">
            <a:avLst/>
          </a:prstGeom>
        </p:spPr>
      </p:pic>
      <p:sp>
        <p:nvSpPr>
          <p:cNvPr id="2" name="Rectangle 1">
            <a:extLst>
              <a:ext uri="{FF2B5EF4-FFF2-40B4-BE49-F238E27FC236}">
                <a16:creationId xmlns:a16="http://schemas.microsoft.com/office/drawing/2014/main" id="{65921A24-E460-D77D-6B37-46D7B68DED96}"/>
              </a:ext>
            </a:extLst>
          </p:cNvPr>
          <p:cNvSpPr/>
          <p:nvPr userDrawn="1"/>
        </p:nvSpPr>
        <p:spPr>
          <a:xfrm>
            <a:off x="0" y="2151003"/>
            <a:ext cx="12192000" cy="255599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B11E197-923F-8814-EFB5-1E13E2F8A12A}"/>
              </a:ext>
            </a:extLst>
          </p:cNvPr>
          <p:cNvSpPr>
            <a:spLocks noGrp="1"/>
          </p:cNvSpPr>
          <p:nvPr>
            <p:ph type="body" sz="quarter" idx="12"/>
          </p:nvPr>
        </p:nvSpPr>
        <p:spPr>
          <a:xfrm>
            <a:off x="1693690" y="2690150"/>
            <a:ext cx="8804620" cy="1477700"/>
          </a:xfrm>
          <a:prstGeom prst="rect">
            <a:avLst/>
          </a:prstGeom>
        </p:spPr>
        <p:txBody>
          <a:bodyPr anchor="ctr"/>
          <a:lstStyle>
            <a:lvl1pPr marL="0" indent="0" algn="ctr">
              <a:buNone/>
              <a:defRPr lang="en-US" sz="4800" b="1" i="1"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Tree>
    <p:extLst>
      <p:ext uri="{BB962C8B-B14F-4D97-AF65-F5344CB8AC3E}">
        <p14:creationId xmlns:p14="http://schemas.microsoft.com/office/powerpoint/2010/main" val="3426706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F823ABF-5616-DA26-308A-3C3FC663AA0D}"/>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5" name="Text Placeholder 20">
            <a:extLst>
              <a:ext uri="{FF2B5EF4-FFF2-40B4-BE49-F238E27FC236}">
                <a16:creationId xmlns:a16="http://schemas.microsoft.com/office/drawing/2014/main" id="{2BF66171-F469-F903-78E4-51DE9F842271}"/>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6" name="Text Placeholder 20">
            <a:extLst>
              <a:ext uri="{FF2B5EF4-FFF2-40B4-BE49-F238E27FC236}">
                <a16:creationId xmlns:a16="http://schemas.microsoft.com/office/drawing/2014/main" id="{117672DD-186C-C863-C3AE-0F8A9B4C9433}"/>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pic>
        <p:nvPicPr>
          <p:cNvPr id="9" name="Picture 8" descr="Shape&#10;&#10;Description automatically generated with low confidence">
            <a:extLst>
              <a:ext uri="{FF2B5EF4-FFF2-40B4-BE49-F238E27FC236}">
                <a16:creationId xmlns:a16="http://schemas.microsoft.com/office/drawing/2014/main" id="{608FD9B5-39EF-4408-41EE-4CBC2223B2F1}"/>
              </a:ext>
            </a:extLst>
          </p:cNvPr>
          <p:cNvPicPr>
            <a:picLocks noChangeAspect="1"/>
          </p:cNvPicPr>
          <p:nvPr userDrawn="1"/>
        </p:nvPicPr>
        <p:blipFill rotWithShape="1">
          <a:blip r:embed="rId2"/>
          <a:srcRect r="68177" b="72620"/>
          <a:stretch/>
        </p:blipFill>
        <p:spPr>
          <a:xfrm>
            <a:off x="0" y="0"/>
            <a:ext cx="3879831" cy="1877755"/>
          </a:xfrm>
          <a:prstGeom prst="rect">
            <a:avLst/>
          </a:prstGeom>
        </p:spPr>
      </p:pic>
      <p:sp>
        <p:nvSpPr>
          <p:cNvPr id="2" name="Rectangle 1">
            <a:extLst>
              <a:ext uri="{FF2B5EF4-FFF2-40B4-BE49-F238E27FC236}">
                <a16:creationId xmlns:a16="http://schemas.microsoft.com/office/drawing/2014/main" id="{65921A24-E460-D77D-6B37-46D7B68DED96}"/>
              </a:ext>
            </a:extLst>
          </p:cNvPr>
          <p:cNvSpPr/>
          <p:nvPr userDrawn="1"/>
        </p:nvSpPr>
        <p:spPr>
          <a:xfrm>
            <a:off x="0" y="2151003"/>
            <a:ext cx="12192000" cy="255599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B11E197-923F-8814-EFB5-1E13E2F8A12A}"/>
              </a:ext>
            </a:extLst>
          </p:cNvPr>
          <p:cNvSpPr>
            <a:spLocks noGrp="1"/>
          </p:cNvSpPr>
          <p:nvPr>
            <p:ph type="body" sz="quarter" idx="12"/>
          </p:nvPr>
        </p:nvSpPr>
        <p:spPr>
          <a:xfrm>
            <a:off x="1693690" y="2690150"/>
            <a:ext cx="8804620" cy="1477700"/>
          </a:xfrm>
          <a:prstGeom prst="rect">
            <a:avLst/>
          </a:prstGeom>
        </p:spPr>
        <p:txBody>
          <a:bodyPr anchor="ctr"/>
          <a:lstStyle>
            <a:lvl1pPr marL="0" indent="0" algn="ctr">
              <a:buNone/>
              <a:defRPr lang="en-US" sz="4800" b="1" i="1"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Tree>
    <p:extLst>
      <p:ext uri="{BB962C8B-B14F-4D97-AF65-F5344CB8AC3E}">
        <p14:creationId xmlns:p14="http://schemas.microsoft.com/office/powerpoint/2010/main" val="1016630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F823ABF-5616-DA26-308A-3C3FC663AA0D}"/>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5" name="Text Placeholder 20">
            <a:extLst>
              <a:ext uri="{FF2B5EF4-FFF2-40B4-BE49-F238E27FC236}">
                <a16:creationId xmlns:a16="http://schemas.microsoft.com/office/drawing/2014/main" id="{2BF66171-F469-F903-78E4-51DE9F842271}"/>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6" name="Text Placeholder 20">
            <a:extLst>
              <a:ext uri="{FF2B5EF4-FFF2-40B4-BE49-F238E27FC236}">
                <a16:creationId xmlns:a16="http://schemas.microsoft.com/office/drawing/2014/main" id="{117672DD-186C-C863-C3AE-0F8A9B4C9433}"/>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pic>
        <p:nvPicPr>
          <p:cNvPr id="9" name="Picture 8" descr="Shape&#10;&#10;Description automatically generated with low confidence">
            <a:extLst>
              <a:ext uri="{FF2B5EF4-FFF2-40B4-BE49-F238E27FC236}">
                <a16:creationId xmlns:a16="http://schemas.microsoft.com/office/drawing/2014/main" id="{608FD9B5-39EF-4408-41EE-4CBC2223B2F1}"/>
              </a:ext>
            </a:extLst>
          </p:cNvPr>
          <p:cNvPicPr>
            <a:picLocks noChangeAspect="1"/>
          </p:cNvPicPr>
          <p:nvPr userDrawn="1"/>
        </p:nvPicPr>
        <p:blipFill rotWithShape="1">
          <a:blip r:embed="rId2"/>
          <a:srcRect r="68177" b="72620"/>
          <a:stretch/>
        </p:blipFill>
        <p:spPr>
          <a:xfrm>
            <a:off x="0" y="0"/>
            <a:ext cx="3879831" cy="1877755"/>
          </a:xfrm>
          <a:prstGeom prst="rect">
            <a:avLst/>
          </a:prstGeom>
        </p:spPr>
      </p:pic>
      <p:sp>
        <p:nvSpPr>
          <p:cNvPr id="2" name="Rectangle 1">
            <a:extLst>
              <a:ext uri="{FF2B5EF4-FFF2-40B4-BE49-F238E27FC236}">
                <a16:creationId xmlns:a16="http://schemas.microsoft.com/office/drawing/2014/main" id="{65921A24-E460-D77D-6B37-46D7B68DED96}"/>
              </a:ext>
            </a:extLst>
          </p:cNvPr>
          <p:cNvSpPr/>
          <p:nvPr userDrawn="1"/>
        </p:nvSpPr>
        <p:spPr>
          <a:xfrm>
            <a:off x="0" y="2151003"/>
            <a:ext cx="12192000" cy="255599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B11E197-923F-8814-EFB5-1E13E2F8A12A}"/>
              </a:ext>
            </a:extLst>
          </p:cNvPr>
          <p:cNvSpPr>
            <a:spLocks noGrp="1"/>
          </p:cNvSpPr>
          <p:nvPr>
            <p:ph type="body" sz="quarter" idx="12"/>
          </p:nvPr>
        </p:nvSpPr>
        <p:spPr>
          <a:xfrm>
            <a:off x="1693690" y="2690150"/>
            <a:ext cx="8804620" cy="1477700"/>
          </a:xfrm>
          <a:prstGeom prst="rect">
            <a:avLst/>
          </a:prstGeom>
        </p:spPr>
        <p:txBody>
          <a:bodyPr anchor="ctr"/>
          <a:lstStyle>
            <a:lvl1pPr marL="0" indent="0" algn="ctr">
              <a:buNone/>
              <a:defRPr lang="en-US" sz="4800" b="1" i="1"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Tree>
    <p:extLst>
      <p:ext uri="{BB962C8B-B14F-4D97-AF65-F5344CB8AC3E}">
        <p14:creationId xmlns:p14="http://schemas.microsoft.com/office/powerpoint/2010/main" val="2044287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A8725-F6CB-10BD-B65D-B09247D67D68}"/>
              </a:ext>
            </a:extLst>
          </p:cNvPr>
          <p:cNvSpPr/>
          <p:nvPr userDrawn="1"/>
        </p:nvSpPr>
        <p:spPr>
          <a:xfrm>
            <a:off x="0" y="-59267"/>
            <a:ext cx="12420600" cy="6985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C7ECCBAF-8369-7A35-0E8C-C44B3A839546}"/>
              </a:ext>
            </a:extLst>
          </p:cNvPr>
          <p:cNvPicPr>
            <a:picLocks noChangeAspect="1"/>
          </p:cNvPicPr>
          <p:nvPr userDrawn="1"/>
        </p:nvPicPr>
        <p:blipFill>
          <a:blip r:embed="rId2"/>
          <a:stretch>
            <a:fillRect/>
          </a:stretch>
        </p:blipFill>
        <p:spPr>
          <a:xfrm>
            <a:off x="4471758" y="2041728"/>
            <a:ext cx="3477084" cy="237745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6F29B121-8680-2F3F-D619-4D602EC5F82A}"/>
              </a:ext>
            </a:extLst>
          </p:cNvPr>
          <p:cNvPicPr>
            <a:picLocks noChangeAspect="1"/>
          </p:cNvPicPr>
          <p:nvPr userDrawn="1"/>
        </p:nvPicPr>
        <p:blipFill>
          <a:blip r:embed="rId2"/>
          <a:stretch>
            <a:fillRect/>
          </a:stretch>
        </p:blipFill>
        <p:spPr>
          <a:xfrm>
            <a:off x="9873611" y="395794"/>
            <a:ext cx="2202426" cy="1505909"/>
          </a:xfrm>
          <a:prstGeom prst="rect">
            <a:avLst/>
          </a:prstGeom>
        </p:spPr>
      </p:pic>
      <p:sp>
        <p:nvSpPr>
          <p:cNvPr id="2" name="Content Placeholder 2">
            <a:extLst>
              <a:ext uri="{FF2B5EF4-FFF2-40B4-BE49-F238E27FC236}">
                <a16:creationId xmlns:a16="http://schemas.microsoft.com/office/drawing/2014/main" id="{5B191EBF-EFF6-F7A2-4E2D-02494ED9228D}"/>
              </a:ext>
            </a:extLst>
          </p:cNvPr>
          <p:cNvSpPr>
            <a:spLocks noGrp="1"/>
          </p:cNvSpPr>
          <p:nvPr>
            <p:ph idx="1"/>
          </p:nvPr>
        </p:nvSpPr>
        <p:spPr>
          <a:xfrm>
            <a:off x="872066" y="2074529"/>
            <a:ext cx="10888133" cy="4054785"/>
          </a:xfrm>
          <a:prstGeom prst="rect">
            <a:avLst/>
          </a:prstGeom>
        </p:spPr>
        <p:txBody>
          <a:bodyPr>
            <a:noAutofit/>
          </a:bodyPr>
          <a:lstStyle>
            <a:lvl1pPr>
              <a:defRPr>
                <a:solidFill>
                  <a:schemeClr val="tx2"/>
                </a:solidFill>
                <a:latin typeface="Roboto" panose="02000000000000000000" pitchFamily="2" charset="0"/>
                <a:ea typeface="Roboto" panose="02000000000000000000" pitchFamily="2" charset="0"/>
              </a:defRPr>
            </a:lvl1pPr>
            <a:lvl2pPr>
              <a:defRPr>
                <a:solidFill>
                  <a:schemeClr val="tx2"/>
                </a:solidFill>
                <a:latin typeface="Roboto" panose="02000000000000000000" pitchFamily="2" charset="0"/>
                <a:ea typeface="Roboto" panose="02000000000000000000" pitchFamily="2" charset="0"/>
              </a:defRPr>
            </a:lvl2pPr>
            <a:lvl3pPr>
              <a:defRPr>
                <a:solidFill>
                  <a:schemeClr val="tx2"/>
                </a:solidFill>
                <a:latin typeface="Roboto" panose="02000000000000000000" pitchFamily="2" charset="0"/>
                <a:ea typeface="Roboto" panose="02000000000000000000" pitchFamily="2" charset="0"/>
              </a:defRPr>
            </a:lvl3pPr>
            <a:lvl4pPr>
              <a:defRPr>
                <a:solidFill>
                  <a:schemeClr val="tx2"/>
                </a:solidFill>
                <a:latin typeface="Roboto" panose="02000000000000000000" pitchFamily="2" charset="0"/>
                <a:ea typeface="Roboto" panose="02000000000000000000" pitchFamily="2" charset="0"/>
              </a:defRPr>
            </a:lvl4pPr>
            <a:lvl5pPr>
              <a:defRPr>
                <a:solidFill>
                  <a:schemeClr val="tx2"/>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30369010-8DAC-7239-990A-14E62181FAE2}"/>
              </a:ext>
            </a:extLst>
          </p:cNvPr>
          <p:cNvSpPr>
            <a:spLocks noGrp="1"/>
          </p:cNvSpPr>
          <p:nvPr>
            <p:ph type="title"/>
          </p:nvPr>
        </p:nvSpPr>
        <p:spPr>
          <a:xfrm>
            <a:off x="872066" y="577802"/>
            <a:ext cx="8915400" cy="1151075"/>
          </a:xfrm>
          <a:prstGeom prst="rect">
            <a:avLst/>
          </a:prstGeom>
        </p:spPr>
        <p:txBody>
          <a:bodyPr anchor="b"/>
          <a:lstStyle>
            <a:lvl1pPr>
              <a:defRPr>
                <a:solidFill>
                  <a:schemeClr val="tx2"/>
                </a:solidFill>
                <a:latin typeface="Roboto Medium" panose="02000000000000000000" pitchFamily="2" charset="0"/>
                <a:ea typeface="Roboto Medium" panose="02000000000000000000" pitchFamily="2" charset="0"/>
              </a:defRPr>
            </a:lvl1pPr>
          </a:lstStyle>
          <a:p>
            <a:endParaRPr lang="en-US"/>
          </a:p>
        </p:txBody>
      </p:sp>
      <p:cxnSp>
        <p:nvCxnSpPr>
          <p:cNvPr id="4" name="Straight Connector 3">
            <a:extLst>
              <a:ext uri="{FF2B5EF4-FFF2-40B4-BE49-F238E27FC236}">
                <a16:creationId xmlns:a16="http://schemas.microsoft.com/office/drawing/2014/main" id="{DAD85AF6-F7CF-D63F-A9AB-5DDA765E12F8}"/>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6" name="Text Placeholder 20">
            <a:extLst>
              <a:ext uri="{FF2B5EF4-FFF2-40B4-BE49-F238E27FC236}">
                <a16:creationId xmlns:a16="http://schemas.microsoft.com/office/drawing/2014/main" id="{134C7637-F515-712A-10D2-3B8281373932}"/>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7" name="Text Placeholder 20">
            <a:extLst>
              <a:ext uri="{FF2B5EF4-FFF2-40B4-BE49-F238E27FC236}">
                <a16:creationId xmlns:a16="http://schemas.microsoft.com/office/drawing/2014/main" id="{6784AD1B-E54A-BE13-7424-6BA91ED1BF49}"/>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6" y="2074529"/>
            <a:ext cx="10888133" cy="4054785"/>
          </a:xfrm>
          <a:prstGeom prst="rect">
            <a:avLst/>
          </a:prstGeom>
        </p:spPr>
        <p:txBody>
          <a:bodyPr>
            <a:noAutofit/>
          </a:bodyPr>
          <a:lstStyle>
            <a:lvl1pPr>
              <a:defRPr>
                <a:solidFill>
                  <a:schemeClr val="tx2"/>
                </a:solidFill>
                <a:latin typeface="Roboto" panose="02000000000000000000" pitchFamily="2" charset="0"/>
                <a:ea typeface="Roboto" panose="02000000000000000000" pitchFamily="2" charset="0"/>
              </a:defRPr>
            </a:lvl1pPr>
            <a:lvl2pPr>
              <a:defRPr>
                <a:solidFill>
                  <a:schemeClr val="tx2"/>
                </a:solidFill>
                <a:latin typeface="Roboto" panose="02000000000000000000" pitchFamily="2" charset="0"/>
                <a:ea typeface="Roboto" panose="02000000000000000000" pitchFamily="2" charset="0"/>
              </a:defRPr>
            </a:lvl2pPr>
            <a:lvl3pPr>
              <a:defRPr>
                <a:solidFill>
                  <a:schemeClr val="tx2"/>
                </a:solidFill>
                <a:latin typeface="Roboto" panose="02000000000000000000" pitchFamily="2" charset="0"/>
                <a:ea typeface="Roboto" panose="02000000000000000000" pitchFamily="2" charset="0"/>
              </a:defRPr>
            </a:lvl3pPr>
            <a:lvl4pPr>
              <a:defRPr>
                <a:solidFill>
                  <a:schemeClr val="tx2"/>
                </a:solidFill>
                <a:latin typeface="Roboto" panose="02000000000000000000" pitchFamily="2" charset="0"/>
                <a:ea typeface="Roboto" panose="02000000000000000000" pitchFamily="2" charset="0"/>
              </a:defRPr>
            </a:lvl4pPr>
            <a:lvl5pPr>
              <a:defRPr>
                <a:solidFill>
                  <a:schemeClr val="tx2"/>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872065" y="577802"/>
            <a:ext cx="10888133" cy="1151075"/>
          </a:xfrm>
          <a:prstGeom prst="rect">
            <a:avLst/>
          </a:prstGeom>
        </p:spPr>
        <p:txBody>
          <a:bodyPr anchor="b"/>
          <a:lstStyle>
            <a:lvl1pPr>
              <a:defRPr>
                <a:solidFill>
                  <a:schemeClr val="tx2"/>
                </a:solidFill>
                <a:latin typeface="Roboto Medium" panose="02000000000000000000" pitchFamily="2" charset="0"/>
                <a:ea typeface="Roboto Medium" panose="02000000000000000000" pitchFamily="2" charset="0"/>
              </a:defRPr>
            </a:lvl1pPr>
          </a:lstStyle>
          <a:p>
            <a:endParaRPr lang="en-US"/>
          </a:p>
        </p:txBody>
      </p:sp>
      <p:cxnSp>
        <p:nvCxnSpPr>
          <p:cNvPr id="2" name="Straight Connector 1">
            <a:extLst>
              <a:ext uri="{FF2B5EF4-FFF2-40B4-BE49-F238E27FC236}">
                <a16:creationId xmlns:a16="http://schemas.microsoft.com/office/drawing/2014/main" id="{8FE60FBB-7AD1-A156-8A33-35C30BD16FEA}"/>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4" name="Text Placeholder 20">
            <a:extLst>
              <a:ext uri="{FF2B5EF4-FFF2-40B4-BE49-F238E27FC236}">
                <a16:creationId xmlns:a16="http://schemas.microsoft.com/office/drawing/2014/main" id="{62334C86-9A98-82E8-447D-2BD168239278}"/>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5" name="Text Placeholder 20">
            <a:extLst>
              <a:ext uri="{FF2B5EF4-FFF2-40B4-BE49-F238E27FC236}">
                <a16:creationId xmlns:a16="http://schemas.microsoft.com/office/drawing/2014/main" id="{F501E470-4E98-1EF6-3C9A-0139387F66DB}"/>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A8854D4-0F5D-3D04-A77B-AB5A1480CC82}"/>
              </a:ext>
            </a:extLst>
          </p:cNvPr>
          <p:cNvSpPr>
            <a:spLocks noGrp="1"/>
          </p:cNvSpPr>
          <p:nvPr>
            <p:ph idx="1"/>
          </p:nvPr>
        </p:nvSpPr>
        <p:spPr>
          <a:xfrm>
            <a:off x="6290798" y="2074529"/>
            <a:ext cx="5469401" cy="4054785"/>
          </a:xfrm>
          <a:prstGeom prst="rect">
            <a:avLst/>
          </a:prstGeom>
        </p:spPr>
        <p:txBody>
          <a:bodyPr>
            <a:noAutofit/>
          </a:bodyPr>
          <a:lstStyle>
            <a:lvl1pPr>
              <a:defRPr sz="2400">
                <a:solidFill>
                  <a:schemeClr val="tx2"/>
                </a:solidFill>
                <a:latin typeface="Roboto" panose="02000000000000000000" pitchFamily="2" charset="0"/>
                <a:ea typeface="Roboto" panose="02000000000000000000" pitchFamily="2" charset="0"/>
              </a:defRPr>
            </a:lvl1pPr>
            <a:lvl2pPr>
              <a:defRPr sz="2000">
                <a:solidFill>
                  <a:schemeClr val="tx2"/>
                </a:solidFill>
                <a:latin typeface="Roboto" panose="02000000000000000000" pitchFamily="2" charset="0"/>
                <a:ea typeface="Roboto" panose="02000000000000000000" pitchFamily="2" charset="0"/>
              </a:defRPr>
            </a:lvl2pPr>
            <a:lvl3pPr>
              <a:defRPr sz="1800">
                <a:solidFill>
                  <a:schemeClr val="tx2"/>
                </a:solidFill>
                <a:latin typeface="Roboto" panose="02000000000000000000" pitchFamily="2" charset="0"/>
                <a:ea typeface="Roboto" panose="02000000000000000000" pitchFamily="2" charset="0"/>
              </a:defRPr>
            </a:lvl3pPr>
            <a:lvl4pPr>
              <a:defRPr sz="1600">
                <a:solidFill>
                  <a:schemeClr val="tx2"/>
                </a:solidFill>
                <a:latin typeface="Roboto" panose="02000000000000000000" pitchFamily="2" charset="0"/>
                <a:ea typeface="Roboto" panose="02000000000000000000" pitchFamily="2" charset="0"/>
              </a:defRPr>
            </a:lvl4pPr>
            <a:lvl5pPr>
              <a:defRPr sz="1600">
                <a:solidFill>
                  <a:schemeClr val="tx2"/>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2D811184-FC49-CB99-8C52-0C37F9322C63}"/>
              </a:ext>
            </a:extLst>
          </p:cNvPr>
          <p:cNvSpPr>
            <a:spLocks noGrp="1"/>
          </p:cNvSpPr>
          <p:nvPr>
            <p:ph type="title"/>
          </p:nvPr>
        </p:nvSpPr>
        <p:spPr>
          <a:xfrm>
            <a:off x="6290798" y="577802"/>
            <a:ext cx="5469401" cy="1151075"/>
          </a:xfrm>
          <a:prstGeom prst="rect">
            <a:avLst/>
          </a:prstGeom>
        </p:spPr>
        <p:txBody>
          <a:bodyPr anchor="b"/>
          <a:lstStyle>
            <a:lvl1pPr>
              <a:defRPr sz="3200">
                <a:solidFill>
                  <a:schemeClr val="tx2"/>
                </a:solidFill>
                <a:latin typeface="Roboto Medium" panose="02000000000000000000" pitchFamily="2" charset="0"/>
                <a:ea typeface="Roboto Medium" panose="02000000000000000000" pitchFamily="2" charset="0"/>
              </a:defRPr>
            </a:lvl1pPr>
          </a:lstStyle>
          <a:p>
            <a:endParaRPr lang="en-US"/>
          </a:p>
        </p:txBody>
      </p:sp>
      <p:cxnSp>
        <p:nvCxnSpPr>
          <p:cNvPr id="2" name="Straight Connector 1">
            <a:extLst>
              <a:ext uri="{FF2B5EF4-FFF2-40B4-BE49-F238E27FC236}">
                <a16:creationId xmlns:a16="http://schemas.microsoft.com/office/drawing/2014/main" id="{3D047271-7B8E-67A4-5802-D968D177421E}"/>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3" name="Text Placeholder 20">
            <a:extLst>
              <a:ext uri="{FF2B5EF4-FFF2-40B4-BE49-F238E27FC236}">
                <a16:creationId xmlns:a16="http://schemas.microsoft.com/office/drawing/2014/main" id="{0D5482FF-B2CC-3D56-F1D0-94B7029C447C}"/>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7" name="Text Placeholder 20">
            <a:extLst>
              <a:ext uri="{FF2B5EF4-FFF2-40B4-BE49-F238E27FC236}">
                <a16:creationId xmlns:a16="http://schemas.microsoft.com/office/drawing/2014/main" id="{EBB32808-0A89-39B3-74F8-D8FB2F361A87}"/>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
        <p:nvSpPr>
          <p:cNvPr id="6" name="Picture Placeholder 4">
            <a:extLst>
              <a:ext uri="{FF2B5EF4-FFF2-40B4-BE49-F238E27FC236}">
                <a16:creationId xmlns:a16="http://schemas.microsoft.com/office/drawing/2014/main" id="{018880F6-8C79-ACAE-A171-C42FA8F0C764}"/>
              </a:ext>
            </a:extLst>
          </p:cNvPr>
          <p:cNvSpPr>
            <a:spLocks noGrp="1"/>
          </p:cNvSpPr>
          <p:nvPr>
            <p:ph type="pic" sz="quarter" idx="12"/>
          </p:nvPr>
        </p:nvSpPr>
        <p:spPr>
          <a:xfrm>
            <a:off x="-1" y="0"/>
            <a:ext cx="5901203" cy="6858000"/>
          </a:xfrm>
          <a:prstGeom prst="rect">
            <a:avLst/>
          </a:prstGeom>
          <a:solidFill>
            <a:schemeClr val="accent1">
              <a:lumMod val="20000"/>
              <a:lumOff val="80000"/>
            </a:schemeClr>
          </a:solidFill>
        </p:spPr>
        <p:txBody>
          <a:bodyPr anchor="ctr"/>
          <a:lstStyle>
            <a:lvl1pPr marL="0" indent="0" algn="ctr">
              <a:buNone/>
              <a:defRPr>
                <a:solidFill>
                  <a:srgbClr val="1D252C"/>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3507754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679D8D70-F069-7088-077C-5A2089AB9395}"/>
              </a:ext>
            </a:extLst>
          </p:cNvPr>
          <p:cNvSpPr>
            <a:spLocks noGrp="1"/>
          </p:cNvSpPr>
          <p:nvPr>
            <p:ph type="media" sz="quarter" idx="10" hasCustomPrompt="1"/>
          </p:nvPr>
        </p:nvSpPr>
        <p:spPr>
          <a:xfrm>
            <a:off x="0" y="0"/>
            <a:ext cx="12192000" cy="6858000"/>
          </a:xfrm>
          <a:prstGeom prst="rect">
            <a:avLst/>
          </a:prstGeom>
          <a:solidFill>
            <a:schemeClr val="accent4">
              <a:lumMod val="20000"/>
              <a:lumOff val="80000"/>
            </a:schemeClr>
          </a:solidFill>
        </p:spPr>
        <p:txBody>
          <a:bodyPr anchor="ctr"/>
          <a:lstStyle>
            <a:lvl1pPr marL="0" indent="0" algn="ctr">
              <a:buNone/>
              <a:defRPr>
                <a:solidFill>
                  <a:schemeClr val="tx1"/>
                </a:solidFill>
                <a:latin typeface="Roboto" panose="02000000000000000000" pitchFamily="2" charset="0"/>
                <a:ea typeface="Roboto" panose="02000000000000000000" pitchFamily="2" charset="0"/>
              </a:defRPr>
            </a:lvl1pPr>
          </a:lstStyle>
          <a:p>
            <a:r>
              <a:rPr lang="en-US"/>
              <a:t>Video</a:t>
            </a:r>
          </a:p>
        </p:txBody>
      </p:sp>
    </p:spTree>
    <p:extLst>
      <p:ext uri="{BB962C8B-B14F-4D97-AF65-F5344CB8AC3E}">
        <p14:creationId xmlns:p14="http://schemas.microsoft.com/office/powerpoint/2010/main" val="831991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A8854D4-0F5D-3D04-A77B-AB5A1480CC82}"/>
              </a:ext>
            </a:extLst>
          </p:cNvPr>
          <p:cNvSpPr>
            <a:spLocks noGrp="1"/>
          </p:cNvSpPr>
          <p:nvPr>
            <p:ph idx="1"/>
          </p:nvPr>
        </p:nvSpPr>
        <p:spPr>
          <a:xfrm>
            <a:off x="419388" y="2074529"/>
            <a:ext cx="5469401" cy="4054785"/>
          </a:xfrm>
          <a:prstGeom prst="rect">
            <a:avLst/>
          </a:prstGeom>
        </p:spPr>
        <p:txBody>
          <a:bodyPr>
            <a:noAutofit/>
          </a:bodyPr>
          <a:lstStyle>
            <a:lvl1pPr>
              <a:defRPr sz="2400">
                <a:solidFill>
                  <a:schemeClr val="tx2"/>
                </a:solidFill>
                <a:latin typeface="Roboto" panose="02000000000000000000" pitchFamily="2" charset="0"/>
                <a:ea typeface="Roboto" panose="02000000000000000000" pitchFamily="2" charset="0"/>
              </a:defRPr>
            </a:lvl1pPr>
            <a:lvl2pPr>
              <a:defRPr sz="2000">
                <a:solidFill>
                  <a:schemeClr val="tx2"/>
                </a:solidFill>
                <a:latin typeface="Roboto" panose="02000000000000000000" pitchFamily="2" charset="0"/>
                <a:ea typeface="Roboto" panose="02000000000000000000" pitchFamily="2" charset="0"/>
              </a:defRPr>
            </a:lvl2pPr>
            <a:lvl3pPr>
              <a:defRPr sz="1800">
                <a:solidFill>
                  <a:schemeClr val="tx2"/>
                </a:solidFill>
                <a:latin typeface="Roboto" panose="02000000000000000000" pitchFamily="2" charset="0"/>
                <a:ea typeface="Roboto" panose="02000000000000000000" pitchFamily="2" charset="0"/>
              </a:defRPr>
            </a:lvl3pPr>
            <a:lvl4pPr>
              <a:defRPr sz="1600">
                <a:solidFill>
                  <a:schemeClr val="tx2"/>
                </a:solidFill>
                <a:latin typeface="Roboto" panose="02000000000000000000" pitchFamily="2" charset="0"/>
                <a:ea typeface="Roboto" panose="02000000000000000000" pitchFamily="2" charset="0"/>
              </a:defRPr>
            </a:lvl4pPr>
            <a:lvl5pPr>
              <a:defRPr sz="1600">
                <a:solidFill>
                  <a:schemeClr val="tx2"/>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2D811184-FC49-CB99-8C52-0C37F9322C63}"/>
              </a:ext>
            </a:extLst>
          </p:cNvPr>
          <p:cNvSpPr>
            <a:spLocks noGrp="1"/>
          </p:cNvSpPr>
          <p:nvPr>
            <p:ph type="title"/>
          </p:nvPr>
        </p:nvSpPr>
        <p:spPr>
          <a:xfrm>
            <a:off x="419388" y="577802"/>
            <a:ext cx="5469401" cy="1151075"/>
          </a:xfrm>
          <a:prstGeom prst="rect">
            <a:avLst/>
          </a:prstGeom>
        </p:spPr>
        <p:txBody>
          <a:bodyPr anchor="b"/>
          <a:lstStyle>
            <a:lvl1pPr>
              <a:defRPr sz="3200">
                <a:solidFill>
                  <a:schemeClr val="tx2"/>
                </a:solidFill>
                <a:latin typeface="Roboto Medium" panose="02000000000000000000" pitchFamily="2" charset="0"/>
                <a:ea typeface="Roboto Medium" panose="02000000000000000000" pitchFamily="2" charset="0"/>
              </a:defRPr>
            </a:lvl1pPr>
          </a:lstStyle>
          <a:p>
            <a:endParaRPr lang="en-US"/>
          </a:p>
        </p:txBody>
      </p:sp>
      <p:sp>
        <p:nvSpPr>
          <p:cNvPr id="9" name="Chart Placeholder 8">
            <a:extLst>
              <a:ext uri="{FF2B5EF4-FFF2-40B4-BE49-F238E27FC236}">
                <a16:creationId xmlns:a16="http://schemas.microsoft.com/office/drawing/2014/main" id="{F02C8F5A-E49F-F1B7-676A-28C494A6B22E}"/>
              </a:ext>
            </a:extLst>
          </p:cNvPr>
          <p:cNvSpPr>
            <a:spLocks noGrp="1"/>
          </p:cNvSpPr>
          <p:nvPr>
            <p:ph type="chart" sz="quarter" idx="10"/>
          </p:nvPr>
        </p:nvSpPr>
        <p:spPr>
          <a:xfrm>
            <a:off x="6303214" y="577802"/>
            <a:ext cx="5469398" cy="5551512"/>
          </a:xfrm>
          <a:prstGeom prst="rect">
            <a:avLst/>
          </a:prstGeom>
          <a:solidFill>
            <a:schemeClr val="tx2">
              <a:lumMod val="10000"/>
              <a:lumOff val="90000"/>
            </a:schemeClr>
          </a:solidFill>
        </p:spPr>
        <p:txBody>
          <a:bodyPr anchor="ctr"/>
          <a:lstStyle>
            <a:lvl1pPr marL="0" indent="0" algn="ctr">
              <a:buNone/>
              <a:defRPr>
                <a:solidFill>
                  <a:schemeClr val="tx1"/>
                </a:solidFill>
                <a:latin typeface="Roboto" panose="02000000000000000000" pitchFamily="2" charset="0"/>
                <a:ea typeface="Roboto" panose="02000000000000000000" pitchFamily="2" charset="0"/>
              </a:defRPr>
            </a:lvl1pPr>
          </a:lstStyle>
          <a:p>
            <a:endParaRPr lang="en-US"/>
          </a:p>
        </p:txBody>
      </p:sp>
      <p:cxnSp>
        <p:nvCxnSpPr>
          <p:cNvPr id="2" name="Straight Connector 1">
            <a:extLst>
              <a:ext uri="{FF2B5EF4-FFF2-40B4-BE49-F238E27FC236}">
                <a16:creationId xmlns:a16="http://schemas.microsoft.com/office/drawing/2014/main" id="{70AFCC85-E70A-F1DC-4C08-08FF8A2FC5BC}"/>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3" name="Text Placeholder 20">
            <a:extLst>
              <a:ext uri="{FF2B5EF4-FFF2-40B4-BE49-F238E27FC236}">
                <a16:creationId xmlns:a16="http://schemas.microsoft.com/office/drawing/2014/main" id="{8E13AC9F-B19B-5C34-C740-42253795767C}"/>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6" name="Text Placeholder 20">
            <a:extLst>
              <a:ext uri="{FF2B5EF4-FFF2-40B4-BE49-F238E27FC236}">
                <a16:creationId xmlns:a16="http://schemas.microsoft.com/office/drawing/2014/main" id="{21747703-2614-B268-75C0-9562A45B5D33}"/>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Tree>
    <p:extLst>
      <p:ext uri="{BB962C8B-B14F-4D97-AF65-F5344CB8AC3E}">
        <p14:creationId xmlns:p14="http://schemas.microsoft.com/office/powerpoint/2010/main" val="3815855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D05CACE-82EB-76D8-F109-AD8F745ECF8C}"/>
              </a:ext>
            </a:extLst>
          </p:cNvPr>
          <p:cNvSpPr>
            <a:spLocks noGrp="1"/>
          </p:cNvSpPr>
          <p:nvPr>
            <p:ph type="pic" sz="quarter" idx="12"/>
          </p:nvPr>
        </p:nvSpPr>
        <p:spPr>
          <a:xfrm>
            <a:off x="0" y="0"/>
            <a:ext cx="12192000" cy="3182808"/>
          </a:xfrm>
          <a:prstGeom prst="rect">
            <a:avLst/>
          </a:prstGeom>
          <a:solidFill>
            <a:schemeClr val="accent1">
              <a:lumMod val="20000"/>
              <a:lumOff val="80000"/>
            </a:schemeClr>
          </a:solidFill>
        </p:spPr>
        <p:txBody>
          <a:bodyPr anchor="ctr"/>
          <a:lstStyle>
            <a:lvl1pPr marL="0" indent="0" algn="ctr">
              <a:buNone/>
              <a:defRPr>
                <a:solidFill>
                  <a:srgbClr val="1D252C"/>
                </a:solidFill>
                <a:latin typeface="Roboto" panose="02000000000000000000" pitchFamily="2" charset="0"/>
                <a:ea typeface="Roboto" panose="02000000000000000000" pitchFamily="2" charset="0"/>
              </a:defRPr>
            </a:lvl1pPr>
          </a:lstStyle>
          <a:p>
            <a:endParaRPr lang="en-US"/>
          </a:p>
        </p:txBody>
      </p:sp>
      <p:sp>
        <p:nvSpPr>
          <p:cNvPr id="4" name="Text Placeholder 2">
            <a:extLst>
              <a:ext uri="{FF2B5EF4-FFF2-40B4-BE49-F238E27FC236}">
                <a16:creationId xmlns:a16="http://schemas.microsoft.com/office/drawing/2014/main" id="{53EEC205-31D4-F2CA-FA3B-90371973406D}"/>
              </a:ext>
            </a:extLst>
          </p:cNvPr>
          <p:cNvSpPr>
            <a:spLocks noGrp="1"/>
          </p:cNvSpPr>
          <p:nvPr>
            <p:ph type="body" sz="quarter" idx="13"/>
          </p:nvPr>
        </p:nvSpPr>
        <p:spPr>
          <a:xfrm>
            <a:off x="1592654" y="3675193"/>
            <a:ext cx="9006692" cy="2038088"/>
          </a:xfrm>
          <a:prstGeom prst="rect">
            <a:avLst/>
          </a:prstGeom>
        </p:spPr>
        <p:txBody>
          <a:bodyPr anchor="ctr"/>
          <a:lstStyle>
            <a:lvl1pPr marL="0" indent="0" algn="ctr">
              <a:buNone/>
              <a:defRPr lang="en-US" sz="3600" b="1" i="1" kern="1200" dirty="0" smtClean="0">
                <a:solidFill>
                  <a:srgbClr val="1D252C"/>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cxnSp>
        <p:nvCxnSpPr>
          <p:cNvPr id="2" name="Straight Connector 1">
            <a:extLst>
              <a:ext uri="{FF2B5EF4-FFF2-40B4-BE49-F238E27FC236}">
                <a16:creationId xmlns:a16="http://schemas.microsoft.com/office/drawing/2014/main" id="{1AD83F8B-AC97-6CE8-C73E-1E16B3A39939}"/>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5" name="Text Placeholder 20">
            <a:extLst>
              <a:ext uri="{FF2B5EF4-FFF2-40B4-BE49-F238E27FC236}">
                <a16:creationId xmlns:a16="http://schemas.microsoft.com/office/drawing/2014/main" id="{187EAE36-02E0-04EB-B95F-685774A6F17C}"/>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6" name="Text Placeholder 20">
            <a:extLst>
              <a:ext uri="{FF2B5EF4-FFF2-40B4-BE49-F238E27FC236}">
                <a16:creationId xmlns:a16="http://schemas.microsoft.com/office/drawing/2014/main" id="{A7A9D5B8-BD68-63F5-D7BA-0BC81562D341}"/>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59856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F0E410C-B6DF-9A28-6C72-1FA1599EEABB}"/>
              </a:ext>
            </a:extLst>
          </p:cNvPr>
          <p:cNvSpPr>
            <a:spLocks noGrp="1"/>
          </p:cNvSpPr>
          <p:nvPr>
            <p:ph type="body" sz="quarter" idx="12"/>
          </p:nvPr>
        </p:nvSpPr>
        <p:spPr>
          <a:xfrm>
            <a:off x="2016926" y="2033628"/>
            <a:ext cx="8158949" cy="1477700"/>
          </a:xfrm>
          <a:prstGeom prst="rect">
            <a:avLst/>
          </a:prstGeom>
        </p:spPr>
        <p:txBody>
          <a:bodyPr anchor="ctr"/>
          <a:lstStyle>
            <a:lvl1pPr marL="0" indent="0" algn="ctr">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sp>
        <p:nvSpPr>
          <p:cNvPr id="5" name="Text Placeholder 2">
            <a:extLst>
              <a:ext uri="{FF2B5EF4-FFF2-40B4-BE49-F238E27FC236}">
                <a16:creationId xmlns:a16="http://schemas.microsoft.com/office/drawing/2014/main" id="{1950B3AC-03A5-BA73-BD35-559AF32C15E1}"/>
              </a:ext>
            </a:extLst>
          </p:cNvPr>
          <p:cNvSpPr>
            <a:spLocks noGrp="1"/>
          </p:cNvSpPr>
          <p:nvPr>
            <p:ph type="body" sz="quarter" idx="13"/>
          </p:nvPr>
        </p:nvSpPr>
        <p:spPr>
          <a:xfrm>
            <a:off x="2016926" y="3943837"/>
            <a:ext cx="8158949" cy="489675"/>
          </a:xfrm>
          <a:prstGeom prst="rect">
            <a:avLst/>
          </a:prstGeom>
        </p:spPr>
        <p:txBody>
          <a:bodyPr anchor="ctr"/>
          <a:lstStyle>
            <a:lvl1pPr marL="0" indent="0" algn="ctr">
              <a:buNone/>
              <a:defRPr lang="en-US" sz="1800" b="0" i="0" kern="1200" dirty="0" smtClean="0">
                <a:solidFill>
                  <a:schemeClr val="bg1"/>
                </a:solidFill>
                <a:latin typeface="Roboto" panose="02000000000000000000" pitchFamily="2" charset="0"/>
                <a:ea typeface="Roboto" panose="02000000000000000000" pitchFamily="2" charset="0"/>
                <a:cs typeface="Arial" charset="0"/>
              </a:defRPr>
            </a:lvl1pPr>
            <a:lvl2pPr marL="4572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2pPr>
            <a:lvl3pPr marL="9144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3pPr>
            <a:lvl4pPr marL="1371600" indent="0">
              <a:buNone/>
              <a:defRPr lang="en-US" sz="3600" b="1" i="0" kern="1200" dirty="0" smtClean="0">
                <a:solidFill>
                  <a:srgbClr val="1D252C"/>
                </a:solidFill>
                <a:latin typeface="Roboto" panose="02000000000000000000" pitchFamily="2" charset="0"/>
                <a:ea typeface="Roboto" panose="02000000000000000000" pitchFamily="2" charset="0"/>
                <a:cs typeface="Arial" charset="0"/>
              </a:defRPr>
            </a:lvl4pPr>
            <a:lvl5pPr marL="1828800" indent="0">
              <a:buNone/>
              <a:defRPr lang="en-US" sz="3600" b="1" i="0" kern="1200" dirty="0">
                <a:solidFill>
                  <a:srgbClr val="1D252C"/>
                </a:solidFill>
                <a:latin typeface="Roboto" panose="02000000000000000000" pitchFamily="2" charset="0"/>
                <a:ea typeface="Roboto" panose="02000000000000000000" pitchFamily="2" charset="0"/>
                <a:cs typeface="Arial" charset="0"/>
              </a:defRPr>
            </a:lvl5pPr>
          </a:lstStyle>
          <a:p>
            <a:pPr lvl="0"/>
            <a:r>
              <a:rPr lang="en-US"/>
              <a:t>Click to edit Master text styles</a:t>
            </a:r>
          </a:p>
        </p:txBody>
      </p:sp>
      <p:cxnSp>
        <p:nvCxnSpPr>
          <p:cNvPr id="2" name="Straight Connector 1">
            <a:extLst>
              <a:ext uri="{FF2B5EF4-FFF2-40B4-BE49-F238E27FC236}">
                <a16:creationId xmlns:a16="http://schemas.microsoft.com/office/drawing/2014/main" id="{D3CC0E46-ABD9-F9B1-F182-E751001EFC3C}"/>
              </a:ext>
            </a:extLst>
          </p:cNvPr>
          <p:cNvCxnSpPr>
            <a:cxnSpLocks/>
          </p:cNvCxnSpPr>
          <p:nvPr userDrawn="1"/>
        </p:nvCxnSpPr>
        <p:spPr>
          <a:xfrm>
            <a:off x="2023533" y="6364900"/>
            <a:ext cx="9382404" cy="40610"/>
          </a:xfrm>
          <a:prstGeom prst="line">
            <a:avLst/>
          </a:prstGeom>
          <a:ln>
            <a:solidFill>
              <a:srgbClr val="F2B334"/>
            </a:solidFill>
          </a:ln>
        </p:spPr>
        <p:style>
          <a:lnRef idx="1">
            <a:schemeClr val="accent1"/>
          </a:lnRef>
          <a:fillRef idx="0">
            <a:schemeClr val="accent1"/>
          </a:fillRef>
          <a:effectRef idx="0">
            <a:schemeClr val="accent1"/>
          </a:effectRef>
          <a:fontRef idx="minor">
            <a:schemeClr val="tx1"/>
          </a:fontRef>
        </p:style>
      </p:cxnSp>
      <p:sp>
        <p:nvSpPr>
          <p:cNvPr id="6" name="Text Placeholder 20">
            <a:extLst>
              <a:ext uri="{FF2B5EF4-FFF2-40B4-BE49-F238E27FC236}">
                <a16:creationId xmlns:a16="http://schemas.microsoft.com/office/drawing/2014/main" id="{5D6EEAA5-5EDC-DF49-A260-989DE41F914D}"/>
              </a:ext>
            </a:extLst>
          </p:cNvPr>
          <p:cNvSpPr txBox="1">
            <a:spLocks/>
          </p:cNvSpPr>
          <p:nvPr userDrawn="1"/>
        </p:nvSpPr>
        <p:spPr>
          <a:xfrm>
            <a:off x="509908" y="6231772"/>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rgbClr val="F2B334"/>
                </a:solidFill>
              </a:rPr>
              <a:t>UnitedWayCha.org</a:t>
            </a:r>
          </a:p>
        </p:txBody>
      </p:sp>
      <p:sp>
        <p:nvSpPr>
          <p:cNvPr id="7" name="Text Placeholder 20">
            <a:extLst>
              <a:ext uri="{FF2B5EF4-FFF2-40B4-BE49-F238E27FC236}">
                <a16:creationId xmlns:a16="http://schemas.microsoft.com/office/drawing/2014/main" id="{C84B8667-A9F1-75EA-5797-C5A0A8FFDCDF}"/>
              </a:ext>
            </a:extLst>
          </p:cNvPr>
          <p:cNvSpPr txBox="1">
            <a:spLocks/>
          </p:cNvSpPr>
          <p:nvPr userDrawn="1"/>
        </p:nvSpPr>
        <p:spPr>
          <a:xfrm>
            <a:off x="11395562" y="6270273"/>
            <a:ext cx="2583925" cy="48967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200" b="0" i="0" kern="1200">
                <a:solidFill>
                  <a:srgbClr val="1D252C"/>
                </a:solidFill>
                <a:latin typeface="+mn-lt"/>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accent5"/>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accent5"/>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fld id="{BBB69291-A384-1346-A27A-D0A1C91B6C32}" type="slidenum">
              <a:rPr lang="en-US" smtClean="0"/>
              <a:pPr marL="0" marR="0" lvl="0" indent="0" algn="l" defTabSz="914400" rtl="0" eaLnBrk="1" fontAlgn="auto" latinLnBrk="0" hangingPunct="1">
                <a:lnSpc>
                  <a:spcPct val="90000"/>
                </a:lnSpc>
                <a:spcBef>
                  <a:spcPts val="1000"/>
                </a:spcBef>
                <a:spcAft>
                  <a:spcPts val="0"/>
                </a:spcAft>
                <a:buClrTx/>
                <a:buSzTx/>
                <a:buFont typeface="Arial"/>
                <a:buNone/>
                <a:tabLst/>
                <a:defRPr/>
              </a:pPr>
              <a:t>‹#›</a:t>
            </a:fld>
            <a:endParaRPr lang="en-US"/>
          </a:p>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69" r:id="rId3"/>
    <p:sldLayoutId id="2147483660" r:id="rId4"/>
    <p:sldLayoutId id="2147483673" r:id="rId5"/>
    <p:sldLayoutId id="2147483679" r:id="rId6"/>
    <p:sldLayoutId id="2147483677" r:id="rId7"/>
    <p:sldLayoutId id="2147483665" r:id="rId8"/>
    <p:sldLayoutId id="2147483668" r:id="rId9"/>
    <p:sldLayoutId id="2147483674" r:id="rId10"/>
    <p:sldLayoutId id="2147483675" r:id="rId11"/>
    <p:sldLayoutId id="2147483676" r:id="rId12"/>
    <p:sldLayoutId id="2147483650" r:id="rId13"/>
    <p:sldLayoutId id="2147483651" r:id="rId14"/>
    <p:sldLayoutId id="2147483681" r:id="rId15"/>
    <p:sldLayoutId id="2147483682" r:id="rId16"/>
    <p:sldLayoutId id="2147483683" r:id="rId17"/>
    <p:sldLayoutId id="2147483684" r:id="rId18"/>
    <p:sldLayoutId id="2147483685" r:id="rId19"/>
    <p:sldLayoutId id="2147483691" r:id="rId20"/>
    <p:sldLayoutId id="2147483692" r:id="rId21"/>
    <p:sldLayoutId id="2147483693" r:id="rId22"/>
    <p:sldLayoutId id="2147483686" r:id="rId23"/>
    <p:sldLayoutId id="2147483687" r:id="rId24"/>
    <p:sldLayoutId id="2147483688" r:id="rId25"/>
    <p:sldLayoutId id="2147483689" r:id="rId26"/>
    <p:sldLayoutId id="2147483690" r:id="rId27"/>
    <p:sldLayoutId id="2147483672" r:id="rId28"/>
  </p:sldLayoutIdLst>
  <p:hf hdr="0" ftr="0" dt="0"/>
  <p:txStyles>
    <p:titleStyle>
      <a:lvl1pPr algn="l" defTabSz="914400" rtl="0" eaLnBrk="1" latinLnBrk="0" hangingPunct="1">
        <a:lnSpc>
          <a:spcPct val="90000"/>
        </a:lnSpc>
        <a:spcBef>
          <a:spcPct val="0"/>
        </a:spcBef>
        <a:buNone/>
        <a:defRPr sz="4400" b="1" i="0" kern="1200">
          <a:solidFill>
            <a:schemeClr val="accent5"/>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accent5"/>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aughing with her mouth open&#10;&#10;Description automatically generated">
            <a:extLst>
              <a:ext uri="{FF2B5EF4-FFF2-40B4-BE49-F238E27FC236}">
                <a16:creationId xmlns:a16="http://schemas.microsoft.com/office/drawing/2014/main" id="{E4BAEFAD-40B7-8574-ED07-91853F375602}"/>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F7663043-E649-8047-171D-4163667B234D}"/>
              </a:ext>
            </a:extLst>
          </p:cNvPr>
          <p:cNvSpPr/>
          <p:nvPr/>
        </p:nvSpPr>
        <p:spPr>
          <a:xfrm>
            <a:off x="0" y="1"/>
            <a:ext cx="5751871" cy="6858000"/>
          </a:xfrm>
          <a:prstGeom prst="rect">
            <a:avLst/>
          </a:prstGeom>
          <a:solidFill>
            <a:srgbClr val="1D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company name&#10;&#10;Description automatically generated">
            <a:extLst>
              <a:ext uri="{FF2B5EF4-FFF2-40B4-BE49-F238E27FC236}">
                <a16:creationId xmlns:a16="http://schemas.microsoft.com/office/drawing/2014/main" id="{397D8BE5-2AAD-4158-D0DB-1D0D97355964}"/>
              </a:ext>
            </a:extLst>
          </p:cNvPr>
          <p:cNvPicPr>
            <a:picLocks noChangeAspect="1"/>
          </p:cNvPicPr>
          <p:nvPr/>
        </p:nvPicPr>
        <p:blipFill>
          <a:blip r:embed="rId4"/>
          <a:stretch>
            <a:fillRect/>
          </a:stretch>
        </p:blipFill>
        <p:spPr>
          <a:xfrm>
            <a:off x="1137392" y="915864"/>
            <a:ext cx="3477084" cy="2377456"/>
          </a:xfrm>
          <a:prstGeom prst="rect">
            <a:avLst/>
          </a:prstGeom>
        </p:spPr>
      </p:pic>
      <p:sp>
        <p:nvSpPr>
          <p:cNvPr id="14" name="TextBox 13">
            <a:extLst>
              <a:ext uri="{FF2B5EF4-FFF2-40B4-BE49-F238E27FC236}">
                <a16:creationId xmlns:a16="http://schemas.microsoft.com/office/drawing/2014/main" id="{383E4AAE-DCAC-1951-562D-1CDB32079543}"/>
              </a:ext>
            </a:extLst>
          </p:cNvPr>
          <p:cNvSpPr txBox="1"/>
          <p:nvPr/>
        </p:nvSpPr>
        <p:spPr>
          <a:xfrm>
            <a:off x="667896" y="3437304"/>
            <a:ext cx="4416077" cy="1754326"/>
          </a:xfrm>
          <a:prstGeom prst="rect">
            <a:avLst/>
          </a:prstGeom>
          <a:noFill/>
        </p:spPr>
        <p:txBody>
          <a:bodyPr wrap="square" lIns="91440" tIns="45720" rIns="91440" bIns="45720" anchor="ctr">
            <a:spAutoFit/>
          </a:bodyPr>
          <a:lstStyle/>
          <a:p>
            <a:pPr algn="ctr"/>
            <a:r>
              <a:rPr lang="en-US" sz="3600">
                <a:solidFill>
                  <a:schemeClr val="bg1"/>
                </a:solidFill>
                <a:latin typeface="Roboto"/>
                <a:ea typeface="Roboto"/>
                <a:cs typeface="Roboto"/>
              </a:rPr>
              <a:t>A </a:t>
            </a:r>
            <a:r>
              <a:rPr lang="en-US" sz="3600" b="1">
                <a:solidFill>
                  <a:srgbClr val="F2B334"/>
                </a:solidFill>
                <a:latin typeface="Roboto"/>
                <a:ea typeface="Roboto"/>
                <a:cs typeface="Roboto"/>
              </a:rPr>
              <a:t>THRIVING</a:t>
            </a:r>
            <a:r>
              <a:rPr lang="en-US" sz="3600">
                <a:solidFill>
                  <a:schemeClr val="bg1"/>
                </a:solidFill>
                <a:latin typeface="Roboto"/>
                <a:ea typeface="Roboto"/>
                <a:cs typeface="Roboto"/>
              </a:rPr>
              <a:t> </a:t>
            </a:r>
            <a:r>
              <a:rPr lang="en-US" sz="3600" b="1">
                <a:solidFill>
                  <a:srgbClr val="F2B334"/>
                </a:solidFill>
                <a:latin typeface="Roboto"/>
                <a:ea typeface="Roboto"/>
                <a:cs typeface="Roboto"/>
              </a:rPr>
              <a:t>COMMUNITY</a:t>
            </a:r>
            <a:r>
              <a:rPr lang="en-US" sz="3600">
                <a:solidFill>
                  <a:schemeClr val="bg1"/>
                </a:solidFill>
                <a:latin typeface="Roboto"/>
                <a:ea typeface="Roboto"/>
                <a:cs typeface="Roboto"/>
              </a:rPr>
              <a:t> STARTS WITH </a:t>
            </a:r>
            <a:r>
              <a:rPr lang="en-US" sz="3600" b="1">
                <a:solidFill>
                  <a:srgbClr val="F2B334"/>
                </a:solidFill>
                <a:latin typeface="Roboto"/>
                <a:ea typeface="Roboto"/>
                <a:cs typeface="Roboto"/>
              </a:rPr>
              <a:t>YOU</a:t>
            </a:r>
          </a:p>
        </p:txBody>
      </p:sp>
    </p:spTree>
    <p:extLst>
      <p:ext uri="{BB962C8B-B14F-4D97-AF65-F5344CB8AC3E}">
        <p14:creationId xmlns:p14="http://schemas.microsoft.com/office/powerpoint/2010/main" val="4248623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971A08-19CE-41AB-C4C9-1E40D8E4D82E}"/>
              </a:ext>
            </a:extLst>
          </p:cNvPr>
          <p:cNvSpPr/>
          <p:nvPr/>
        </p:nvSpPr>
        <p:spPr>
          <a:xfrm>
            <a:off x="4768646" y="2176504"/>
            <a:ext cx="7049728" cy="3678189"/>
          </a:xfrm>
          <a:prstGeom prst="rect">
            <a:avLst/>
          </a:prstGeom>
          <a:solidFill>
            <a:srgbClr val="0051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E50390BC-FA6D-CD28-9660-04E9ACB091D9}"/>
              </a:ext>
            </a:extLst>
          </p:cNvPr>
          <p:cNvSpPr>
            <a:spLocks noGrp="1"/>
          </p:cNvSpPr>
          <p:nvPr>
            <p:ph idx="1"/>
          </p:nvPr>
        </p:nvSpPr>
        <p:spPr>
          <a:xfrm>
            <a:off x="750685" y="1636211"/>
            <a:ext cx="10888133" cy="494290"/>
          </a:xfrm>
        </p:spPr>
        <p:txBody>
          <a:bodyPr lIns="91440" tIns="45720" rIns="91440" bIns="45720" anchor="t">
            <a:noAutofit/>
          </a:bodyPr>
          <a:lstStyle/>
          <a:p>
            <a:pPr marL="0" indent="0">
              <a:buNone/>
            </a:pPr>
            <a:r>
              <a:rPr lang="en-US" sz="2000">
                <a:latin typeface="Roboto"/>
                <a:ea typeface="Roboto"/>
                <a:cs typeface="Arial"/>
              </a:rPr>
              <a:t>A story from our </a:t>
            </a:r>
            <a:r>
              <a:rPr lang="en-US" sz="2000" b="1">
                <a:latin typeface="Roboto"/>
                <a:ea typeface="Roboto"/>
                <a:cs typeface="Arial"/>
              </a:rPr>
              <a:t>211 helpline</a:t>
            </a:r>
          </a:p>
        </p:txBody>
      </p:sp>
      <p:sp>
        <p:nvSpPr>
          <p:cNvPr id="3" name="Title 2">
            <a:extLst>
              <a:ext uri="{FF2B5EF4-FFF2-40B4-BE49-F238E27FC236}">
                <a16:creationId xmlns:a16="http://schemas.microsoft.com/office/drawing/2014/main" id="{0051E28D-7EF0-7C38-D392-BCB2CA95388E}"/>
              </a:ext>
            </a:extLst>
          </p:cNvPr>
          <p:cNvSpPr>
            <a:spLocks noGrp="1"/>
          </p:cNvSpPr>
          <p:nvPr>
            <p:ph type="title"/>
          </p:nvPr>
        </p:nvSpPr>
        <p:spPr>
          <a:xfrm>
            <a:off x="750685" y="348528"/>
            <a:ext cx="8915400" cy="1151075"/>
          </a:xfrm>
        </p:spPr>
        <p:txBody>
          <a:bodyPr lIns="91440" tIns="45720" rIns="91440" bIns="45720" anchor="b"/>
          <a:lstStyle/>
          <a:p>
            <a:r>
              <a:rPr lang="en-US" sz="4000">
                <a:latin typeface="Roboto Medium"/>
                <a:ea typeface="Roboto Medium"/>
                <a:cs typeface="Arial"/>
              </a:rPr>
              <a:t>Meet Sarah</a:t>
            </a:r>
            <a:endParaRPr lang="en-US"/>
          </a:p>
        </p:txBody>
      </p:sp>
      <p:sp>
        <p:nvSpPr>
          <p:cNvPr id="7" name="TextBox 3">
            <a:extLst>
              <a:ext uri="{FF2B5EF4-FFF2-40B4-BE49-F238E27FC236}">
                <a16:creationId xmlns:a16="http://schemas.microsoft.com/office/drawing/2014/main" id="{79C9DE46-0B05-2327-CA0B-7EABB03E53F7}"/>
              </a:ext>
            </a:extLst>
          </p:cNvPr>
          <p:cNvSpPr txBox="1"/>
          <p:nvPr/>
        </p:nvSpPr>
        <p:spPr>
          <a:xfrm>
            <a:off x="5125456" y="2499798"/>
            <a:ext cx="6595039" cy="3031599"/>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lnSpc>
                <a:spcPct val="150000"/>
              </a:lnSpc>
              <a:spcBef>
                <a:spcPts val="1200"/>
              </a:spcBef>
              <a:buClr>
                <a:srgbClr val="111111"/>
              </a:buClr>
              <a:buSzPts val="1200"/>
            </a:pPr>
            <a:r>
              <a:rPr lang="en-US" sz="1600" b="1">
                <a:solidFill>
                  <a:schemeClr val="bg1"/>
                </a:solidFill>
                <a:latin typeface="Roboto"/>
                <a:ea typeface="Roboto"/>
                <a:cs typeface="Roboto"/>
                <a:sym typeface="Roboto"/>
              </a:rPr>
              <a:t>Sarah</a:t>
            </a:r>
            <a:r>
              <a:rPr lang="en-US" sz="1600">
                <a:solidFill>
                  <a:schemeClr val="bg1"/>
                </a:solidFill>
                <a:latin typeface="Roboto"/>
                <a:ea typeface="Roboto"/>
                <a:cs typeface="Roboto"/>
                <a:sym typeface="Roboto"/>
              </a:rPr>
              <a:t> is a small business owner and single mother to her two-year-old daughter. When she was diagnosed with breast cancer, her income plummeted. </a:t>
            </a:r>
          </a:p>
          <a:p>
            <a:pPr marL="152400">
              <a:lnSpc>
                <a:spcPct val="150000"/>
              </a:lnSpc>
              <a:spcBef>
                <a:spcPts val="1200"/>
              </a:spcBef>
              <a:buClr>
                <a:srgbClr val="111111"/>
              </a:buClr>
              <a:buSzPts val="1200"/>
            </a:pPr>
            <a:r>
              <a:rPr lang="en-US" sz="1600">
                <a:solidFill>
                  <a:schemeClr val="bg1"/>
                </a:solidFill>
                <a:latin typeface="Roboto"/>
                <a:ea typeface="Roboto"/>
                <a:cs typeface="Roboto"/>
                <a:sym typeface="Roboto"/>
              </a:rPr>
              <a:t>United Way’s 211 helpline stepped in to cover her rent, so Sarah and her daughter were able to stay in their home.</a:t>
            </a:r>
            <a:endParaRPr lang="en-US" sz="1600" b="1">
              <a:solidFill>
                <a:schemeClr val="bg1"/>
              </a:solidFill>
              <a:latin typeface="Roboto"/>
              <a:ea typeface="Roboto"/>
              <a:cs typeface="Roboto"/>
              <a:sym typeface="Roboto"/>
            </a:endParaRPr>
          </a:p>
          <a:p>
            <a:pPr marL="152400">
              <a:lnSpc>
                <a:spcPct val="150000"/>
              </a:lnSpc>
              <a:spcBef>
                <a:spcPts val="1200"/>
              </a:spcBef>
              <a:buClr>
                <a:srgbClr val="111111"/>
              </a:buClr>
              <a:buSzPts val="1200"/>
            </a:pPr>
            <a:r>
              <a:rPr lang="en-US" sz="1800" b="1">
                <a:solidFill>
                  <a:schemeClr val="bg1"/>
                </a:solidFill>
                <a:latin typeface="Roboto"/>
                <a:ea typeface="Roboto"/>
                <a:cs typeface="Roboto"/>
                <a:sym typeface="Roboto"/>
              </a:rPr>
              <a:t>Your support allows us to answer over 73,000 211 requests every year to help more neighbors like Sarah.</a:t>
            </a:r>
            <a:endParaRPr lang="en-US" sz="1800" b="1">
              <a:solidFill>
                <a:schemeClr val="bg1"/>
              </a:solidFill>
              <a:latin typeface="Roboto"/>
              <a:ea typeface="Roboto"/>
              <a:cs typeface="Roboto"/>
            </a:endParaRPr>
          </a:p>
        </p:txBody>
      </p:sp>
      <p:pic>
        <p:nvPicPr>
          <p:cNvPr id="14" name="Picture 13" descr="A person and a baby looking at a computer&#10;&#10;Description automatically generated">
            <a:extLst>
              <a:ext uri="{FF2B5EF4-FFF2-40B4-BE49-F238E27FC236}">
                <a16:creationId xmlns:a16="http://schemas.microsoft.com/office/drawing/2014/main" id="{B9BA4E83-4FD4-98EF-8DC2-3AB11EFD283F}"/>
              </a:ext>
            </a:extLst>
          </p:cNvPr>
          <p:cNvPicPr>
            <a:picLocks noChangeAspect="1"/>
          </p:cNvPicPr>
          <p:nvPr/>
        </p:nvPicPr>
        <p:blipFill rotWithShape="1">
          <a:blip r:embed="rId3"/>
          <a:srcRect r="13333"/>
          <a:stretch/>
        </p:blipFill>
        <p:spPr>
          <a:xfrm>
            <a:off x="608723" y="2328515"/>
            <a:ext cx="4386416" cy="3374166"/>
          </a:xfrm>
          <a:prstGeom prst="rect">
            <a:avLst/>
          </a:prstGeom>
        </p:spPr>
      </p:pic>
    </p:spTree>
    <p:extLst>
      <p:ext uri="{BB962C8B-B14F-4D97-AF65-F5344CB8AC3E}">
        <p14:creationId xmlns:p14="http://schemas.microsoft.com/office/powerpoint/2010/main" val="2444695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971A08-19CE-41AB-C4C9-1E40D8E4D82E}"/>
              </a:ext>
            </a:extLst>
          </p:cNvPr>
          <p:cNvSpPr/>
          <p:nvPr/>
        </p:nvSpPr>
        <p:spPr>
          <a:xfrm>
            <a:off x="1045653" y="2336200"/>
            <a:ext cx="6584179" cy="3388406"/>
          </a:xfrm>
          <a:prstGeom prst="rect">
            <a:avLst/>
          </a:prstGeom>
          <a:solidFill>
            <a:srgbClr val="00A4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E50390BC-FA6D-CD28-9660-04E9ACB091D9}"/>
              </a:ext>
            </a:extLst>
          </p:cNvPr>
          <p:cNvSpPr>
            <a:spLocks noGrp="1"/>
          </p:cNvSpPr>
          <p:nvPr>
            <p:ph idx="1"/>
          </p:nvPr>
        </p:nvSpPr>
        <p:spPr>
          <a:xfrm>
            <a:off x="750685" y="1636211"/>
            <a:ext cx="10888133" cy="494290"/>
          </a:xfrm>
        </p:spPr>
        <p:txBody>
          <a:bodyPr lIns="91440" tIns="45720" rIns="91440" bIns="45720" anchor="t">
            <a:noAutofit/>
          </a:bodyPr>
          <a:lstStyle/>
          <a:p>
            <a:pPr marL="0" indent="0">
              <a:buNone/>
            </a:pPr>
            <a:r>
              <a:rPr lang="en-US" sz="2000">
                <a:latin typeface="Roboto"/>
                <a:ea typeface="Roboto"/>
                <a:cs typeface="Arial"/>
              </a:rPr>
              <a:t>A story from our </a:t>
            </a:r>
            <a:r>
              <a:rPr lang="en-US" sz="2000" b="1">
                <a:latin typeface="Roboto"/>
                <a:ea typeface="Roboto"/>
                <a:cs typeface="Arial"/>
              </a:rPr>
              <a:t>United for Working Families initiative </a:t>
            </a:r>
          </a:p>
        </p:txBody>
      </p:sp>
      <p:sp>
        <p:nvSpPr>
          <p:cNvPr id="3" name="Title 2">
            <a:extLst>
              <a:ext uri="{FF2B5EF4-FFF2-40B4-BE49-F238E27FC236}">
                <a16:creationId xmlns:a16="http://schemas.microsoft.com/office/drawing/2014/main" id="{0051E28D-7EF0-7C38-D392-BCB2CA95388E}"/>
              </a:ext>
            </a:extLst>
          </p:cNvPr>
          <p:cNvSpPr>
            <a:spLocks noGrp="1"/>
          </p:cNvSpPr>
          <p:nvPr>
            <p:ph type="title"/>
          </p:nvPr>
        </p:nvSpPr>
        <p:spPr>
          <a:xfrm>
            <a:off x="750685" y="348528"/>
            <a:ext cx="8915400" cy="1151075"/>
          </a:xfrm>
        </p:spPr>
        <p:txBody>
          <a:bodyPr lIns="91440" tIns="45720" rIns="91440" bIns="45720" anchor="b"/>
          <a:lstStyle/>
          <a:p>
            <a:r>
              <a:rPr lang="en-US" sz="4000">
                <a:latin typeface="Roboto Medium"/>
                <a:ea typeface="Roboto Medium"/>
                <a:cs typeface="Arial"/>
              </a:rPr>
              <a:t>Meet Marcus</a:t>
            </a:r>
            <a:endParaRPr lang="en-US"/>
          </a:p>
        </p:txBody>
      </p:sp>
      <p:sp>
        <p:nvSpPr>
          <p:cNvPr id="7" name="TextBox 3">
            <a:extLst>
              <a:ext uri="{FF2B5EF4-FFF2-40B4-BE49-F238E27FC236}">
                <a16:creationId xmlns:a16="http://schemas.microsoft.com/office/drawing/2014/main" id="{79C9DE46-0B05-2327-CA0B-7EABB03E53F7}"/>
              </a:ext>
            </a:extLst>
          </p:cNvPr>
          <p:cNvSpPr txBox="1"/>
          <p:nvPr/>
        </p:nvSpPr>
        <p:spPr>
          <a:xfrm>
            <a:off x="1245931" y="2519861"/>
            <a:ext cx="6003578" cy="294439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lnSpc>
                <a:spcPct val="150000"/>
              </a:lnSpc>
              <a:spcBef>
                <a:spcPts val="1200"/>
              </a:spcBef>
              <a:buClr>
                <a:srgbClr val="111111"/>
              </a:buClr>
              <a:buSzPts val="1200"/>
            </a:pPr>
            <a:r>
              <a:rPr lang="en-US" sz="1600" b="1">
                <a:solidFill>
                  <a:schemeClr val="bg1"/>
                </a:solidFill>
                <a:latin typeface="Roboto"/>
                <a:ea typeface="Roboto"/>
                <a:cs typeface="Roboto"/>
                <a:sym typeface="Roboto"/>
              </a:rPr>
              <a:t>Marcus</a:t>
            </a:r>
            <a:r>
              <a:rPr lang="en-US" sz="1600">
                <a:solidFill>
                  <a:schemeClr val="bg1"/>
                </a:solidFill>
                <a:latin typeface="Roboto"/>
                <a:ea typeface="Roboto"/>
                <a:cs typeface="Roboto"/>
                <a:sym typeface="Roboto"/>
              </a:rPr>
              <a:t> was at risk of having to leave his long-time employer due to the lack of affordable childcare. </a:t>
            </a:r>
          </a:p>
          <a:p>
            <a:pPr marL="152400">
              <a:lnSpc>
                <a:spcPct val="150000"/>
              </a:lnSpc>
              <a:spcBef>
                <a:spcPts val="1200"/>
              </a:spcBef>
              <a:buClr>
                <a:srgbClr val="111111"/>
              </a:buClr>
              <a:buSzPts val="1200"/>
            </a:pPr>
            <a:r>
              <a:rPr lang="en-US" sz="1600">
                <a:solidFill>
                  <a:schemeClr val="bg1"/>
                </a:solidFill>
                <a:latin typeface="Roboto"/>
                <a:ea typeface="Roboto"/>
                <a:cs typeface="Roboto"/>
                <a:sym typeface="Roboto"/>
              </a:rPr>
              <a:t>United Way stepped in to connect him to a childcare stipend so Marcus could keep his job and provide a stable home for his young family. </a:t>
            </a:r>
            <a:endParaRPr lang="en-US" sz="1600" b="1">
              <a:solidFill>
                <a:schemeClr val="bg1"/>
              </a:solidFill>
              <a:latin typeface="Roboto"/>
              <a:ea typeface="Roboto"/>
              <a:cs typeface="Roboto"/>
              <a:sym typeface="Roboto"/>
            </a:endParaRPr>
          </a:p>
          <a:p>
            <a:pPr marL="152400">
              <a:lnSpc>
                <a:spcPct val="150000"/>
              </a:lnSpc>
              <a:spcBef>
                <a:spcPts val="1200"/>
              </a:spcBef>
              <a:buClr>
                <a:srgbClr val="111111"/>
              </a:buClr>
              <a:buSzPts val="1200"/>
            </a:pPr>
            <a:r>
              <a:rPr lang="en-US" sz="1600" b="1">
                <a:solidFill>
                  <a:schemeClr val="bg1"/>
                </a:solidFill>
                <a:latin typeface="Roboto"/>
                <a:ea typeface="Roboto"/>
                <a:cs typeface="Roboto"/>
                <a:sym typeface="Roboto"/>
              </a:rPr>
              <a:t>Your support allows us to empower local employers to offer family-friendly policies like flexibility and childcare support.</a:t>
            </a:r>
            <a:endParaRPr lang="en-US" sz="1600" b="1">
              <a:solidFill>
                <a:schemeClr val="bg1"/>
              </a:solidFill>
              <a:latin typeface="Roboto"/>
              <a:ea typeface="Roboto"/>
              <a:cs typeface="Roboto"/>
            </a:endParaRPr>
          </a:p>
        </p:txBody>
      </p:sp>
      <p:pic>
        <p:nvPicPr>
          <p:cNvPr id="8" name="Picture 7" descr="A person carrying a child on his shoulders&#10;&#10;Description automatically generated">
            <a:extLst>
              <a:ext uri="{FF2B5EF4-FFF2-40B4-BE49-F238E27FC236}">
                <a16:creationId xmlns:a16="http://schemas.microsoft.com/office/drawing/2014/main" id="{E996EE64-99C8-5A49-AB9A-F63D6A01D5C8}"/>
              </a:ext>
            </a:extLst>
          </p:cNvPr>
          <p:cNvPicPr>
            <a:picLocks noChangeAspect="1"/>
          </p:cNvPicPr>
          <p:nvPr/>
        </p:nvPicPr>
        <p:blipFill rotWithShape="1">
          <a:blip r:embed="rId3"/>
          <a:srcRect t="5808" b="18331"/>
          <a:stretch/>
        </p:blipFill>
        <p:spPr>
          <a:xfrm>
            <a:off x="7521677" y="1946231"/>
            <a:ext cx="3647768" cy="4150884"/>
          </a:xfrm>
          <a:prstGeom prst="rect">
            <a:avLst/>
          </a:prstGeom>
        </p:spPr>
      </p:pic>
    </p:spTree>
    <p:extLst>
      <p:ext uri="{BB962C8B-B14F-4D97-AF65-F5344CB8AC3E}">
        <p14:creationId xmlns:p14="http://schemas.microsoft.com/office/powerpoint/2010/main" val="152029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971A08-19CE-41AB-C4C9-1E40D8E4D82E}"/>
              </a:ext>
            </a:extLst>
          </p:cNvPr>
          <p:cNvSpPr/>
          <p:nvPr/>
        </p:nvSpPr>
        <p:spPr>
          <a:xfrm>
            <a:off x="5220930" y="2262966"/>
            <a:ext cx="6716952" cy="37428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E50390BC-FA6D-CD28-9660-04E9ACB091D9}"/>
              </a:ext>
            </a:extLst>
          </p:cNvPr>
          <p:cNvSpPr>
            <a:spLocks noGrp="1"/>
          </p:cNvSpPr>
          <p:nvPr>
            <p:ph idx="1"/>
          </p:nvPr>
        </p:nvSpPr>
        <p:spPr>
          <a:xfrm>
            <a:off x="750685" y="1636211"/>
            <a:ext cx="10888133" cy="494290"/>
          </a:xfrm>
        </p:spPr>
        <p:txBody>
          <a:bodyPr lIns="91440" tIns="45720" rIns="91440" bIns="45720" anchor="t">
            <a:noAutofit/>
          </a:bodyPr>
          <a:lstStyle/>
          <a:p>
            <a:pPr marL="0" indent="0">
              <a:buNone/>
            </a:pPr>
            <a:r>
              <a:rPr lang="en-US" sz="2000">
                <a:latin typeface="Roboto"/>
                <a:ea typeface="Roboto"/>
                <a:cs typeface="Arial"/>
              </a:rPr>
              <a:t>A story about how we </a:t>
            </a:r>
            <a:r>
              <a:rPr lang="en-US" sz="2000" b="1">
                <a:latin typeface="Roboto"/>
                <a:ea typeface="Roboto"/>
                <a:cs typeface="Arial"/>
              </a:rPr>
              <a:t>support and invest in our local nonprofits </a:t>
            </a:r>
          </a:p>
        </p:txBody>
      </p:sp>
      <p:sp>
        <p:nvSpPr>
          <p:cNvPr id="3" name="Title 2">
            <a:extLst>
              <a:ext uri="{FF2B5EF4-FFF2-40B4-BE49-F238E27FC236}">
                <a16:creationId xmlns:a16="http://schemas.microsoft.com/office/drawing/2014/main" id="{0051E28D-7EF0-7C38-D392-BCB2CA95388E}"/>
              </a:ext>
            </a:extLst>
          </p:cNvPr>
          <p:cNvSpPr>
            <a:spLocks noGrp="1"/>
          </p:cNvSpPr>
          <p:nvPr>
            <p:ph type="title"/>
          </p:nvPr>
        </p:nvSpPr>
        <p:spPr>
          <a:xfrm>
            <a:off x="750685" y="348528"/>
            <a:ext cx="8915400" cy="1151075"/>
          </a:xfrm>
        </p:spPr>
        <p:txBody>
          <a:bodyPr lIns="91440" tIns="45720" rIns="91440" bIns="45720" anchor="b"/>
          <a:lstStyle/>
          <a:p>
            <a:r>
              <a:rPr lang="en-US" sz="4000">
                <a:latin typeface="Roboto Medium"/>
                <a:ea typeface="Roboto Medium"/>
                <a:cs typeface="Arial"/>
              </a:rPr>
              <a:t>Meet Tasha</a:t>
            </a:r>
            <a:endParaRPr lang="en-US"/>
          </a:p>
        </p:txBody>
      </p:sp>
      <p:pic>
        <p:nvPicPr>
          <p:cNvPr id="8" name="Picture 7" descr="A person helping a child with a drawing&#10;&#10;Description automatically generated">
            <a:extLst>
              <a:ext uri="{FF2B5EF4-FFF2-40B4-BE49-F238E27FC236}">
                <a16:creationId xmlns:a16="http://schemas.microsoft.com/office/drawing/2014/main" id="{B3BBF8F2-058F-63AA-E175-CCC1FFF33994}"/>
              </a:ext>
            </a:extLst>
          </p:cNvPr>
          <p:cNvPicPr>
            <a:picLocks noChangeAspect="1"/>
          </p:cNvPicPr>
          <p:nvPr/>
        </p:nvPicPr>
        <p:blipFill>
          <a:blip r:embed="rId3"/>
          <a:stretch>
            <a:fillRect/>
          </a:stretch>
        </p:blipFill>
        <p:spPr>
          <a:xfrm>
            <a:off x="356250" y="2455925"/>
            <a:ext cx="5035336" cy="3356890"/>
          </a:xfrm>
          <a:prstGeom prst="rect">
            <a:avLst/>
          </a:prstGeom>
        </p:spPr>
      </p:pic>
      <p:sp>
        <p:nvSpPr>
          <p:cNvPr id="10" name="TextBox 3">
            <a:extLst>
              <a:ext uri="{FF2B5EF4-FFF2-40B4-BE49-F238E27FC236}">
                <a16:creationId xmlns:a16="http://schemas.microsoft.com/office/drawing/2014/main" id="{395BB602-F4B5-BCBF-1CEC-A29FD376864C}"/>
              </a:ext>
            </a:extLst>
          </p:cNvPr>
          <p:cNvSpPr txBox="1"/>
          <p:nvPr/>
        </p:nvSpPr>
        <p:spPr>
          <a:xfrm>
            <a:off x="5562242" y="2618570"/>
            <a:ext cx="6254728" cy="3031599"/>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lnSpc>
                <a:spcPct val="150000"/>
              </a:lnSpc>
              <a:spcBef>
                <a:spcPts val="1200"/>
              </a:spcBef>
              <a:buClr>
                <a:srgbClr val="111111"/>
              </a:buClr>
              <a:buSzPts val="1200"/>
            </a:pPr>
            <a:r>
              <a:rPr lang="en-US" sz="1600" b="1">
                <a:solidFill>
                  <a:schemeClr val="bg1"/>
                </a:solidFill>
                <a:latin typeface="Roboto"/>
                <a:ea typeface="Roboto"/>
                <a:cs typeface="Roboto"/>
                <a:sym typeface="Roboto"/>
              </a:rPr>
              <a:t>Tasha</a:t>
            </a:r>
            <a:r>
              <a:rPr lang="en-US" sz="1600">
                <a:solidFill>
                  <a:schemeClr val="bg1"/>
                </a:solidFill>
                <a:latin typeface="Roboto"/>
                <a:ea typeface="Roboto"/>
                <a:cs typeface="Roboto"/>
                <a:sym typeface="Roboto"/>
              </a:rPr>
              <a:t> is a single mother who was reduced to part-time status and facing eviction when she called United Way’s 211 helpline.</a:t>
            </a:r>
          </a:p>
          <a:p>
            <a:pPr marL="152400">
              <a:lnSpc>
                <a:spcPct val="150000"/>
              </a:lnSpc>
              <a:spcBef>
                <a:spcPts val="1200"/>
              </a:spcBef>
              <a:buClr>
                <a:srgbClr val="111111"/>
              </a:buClr>
              <a:buSzPts val="1200"/>
            </a:pPr>
            <a:r>
              <a:rPr lang="en-US" sz="1600">
                <a:solidFill>
                  <a:schemeClr val="bg1"/>
                </a:solidFill>
                <a:latin typeface="Roboto"/>
                <a:ea typeface="Roboto"/>
                <a:cs typeface="Roboto"/>
                <a:sym typeface="Roboto"/>
              </a:rPr>
              <a:t>We connected her to the critical resources she needed and helped enroll her in the Generation Stronger program, run by a local nonprofit we help fund through our grant model. </a:t>
            </a:r>
            <a:endParaRPr lang="en-US" sz="1600">
              <a:solidFill>
                <a:schemeClr val="bg1"/>
              </a:solidFill>
              <a:latin typeface="Roboto"/>
              <a:ea typeface="Roboto"/>
              <a:cs typeface="Roboto"/>
            </a:endParaRPr>
          </a:p>
          <a:p>
            <a:pPr marL="152400">
              <a:lnSpc>
                <a:spcPct val="150000"/>
              </a:lnSpc>
              <a:spcBef>
                <a:spcPts val="1200"/>
              </a:spcBef>
              <a:buClr>
                <a:srgbClr val="111111"/>
              </a:buClr>
              <a:buSzPts val="1200"/>
            </a:pPr>
            <a:r>
              <a:rPr lang="en-US" sz="1800" b="1">
                <a:solidFill>
                  <a:schemeClr val="bg1"/>
                </a:solidFill>
                <a:latin typeface="Roboto"/>
                <a:ea typeface="Roboto"/>
                <a:cs typeface="Roboto"/>
                <a:sym typeface="Roboto"/>
              </a:rPr>
              <a:t>Your support allows us to fund over 70 nonprofits with over $4M every year to help more neighbors like Tasha.</a:t>
            </a:r>
            <a:endParaRPr lang="en-US" sz="1800" b="1">
              <a:solidFill>
                <a:schemeClr val="bg1"/>
              </a:solidFill>
              <a:latin typeface="Roboto"/>
              <a:ea typeface="Roboto"/>
              <a:cs typeface="Roboto"/>
            </a:endParaRPr>
          </a:p>
        </p:txBody>
      </p:sp>
    </p:spTree>
    <p:extLst>
      <p:ext uri="{BB962C8B-B14F-4D97-AF65-F5344CB8AC3E}">
        <p14:creationId xmlns:p14="http://schemas.microsoft.com/office/powerpoint/2010/main" val="487645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43C0EE-92B4-1402-7F3E-2ADA0DA7F1E4}"/>
              </a:ext>
            </a:extLst>
          </p:cNvPr>
          <p:cNvSpPr/>
          <p:nvPr/>
        </p:nvSpPr>
        <p:spPr>
          <a:xfrm>
            <a:off x="5125397" y="5378534"/>
            <a:ext cx="7076630" cy="121299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hild playing with a toy&#10;&#10;Description automatically generated">
            <a:extLst>
              <a:ext uri="{FF2B5EF4-FFF2-40B4-BE49-F238E27FC236}">
                <a16:creationId xmlns:a16="http://schemas.microsoft.com/office/drawing/2014/main" id="{13418770-33C1-A5C5-927C-2D890BA36C53}"/>
              </a:ext>
            </a:extLst>
          </p:cNvPr>
          <p:cNvPicPr>
            <a:picLocks noChangeAspect="1"/>
          </p:cNvPicPr>
          <p:nvPr/>
        </p:nvPicPr>
        <p:blipFill rotWithShape="1">
          <a:blip r:embed="rId3"/>
          <a:srcRect l="3357" r="34859"/>
          <a:stretch/>
        </p:blipFill>
        <p:spPr>
          <a:xfrm>
            <a:off x="968497" y="2959100"/>
            <a:ext cx="4340165" cy="3898900"/>
          </a:xfrm>
          <a:prstGeom prst="rect">
            <a:avLst/>
          </a:prstGeom>
        </p:spPr>
      </p:pic>
      <p:sp>
        <p:nvSpPr>
          <p:cNvPr id="4" name="TextBox 3">
            <a:extLst>
              <a:ext uri="{FF2B5EF4-FFF2-40B4-BE49-F238E27FC236}">
                <a16:creationId xmlns:a16="http://schemas.microsoft.com/office/drawing/2014/main" id="{67FC4869-8E1A-FECF-4E4C-183819ED542D}"/>
              </a:ext>
            </a:extLst>
          </p:cNvPr>
          <p:cNvSpPr txBox="1"/>
          <p:nvPr/>
        </p:nvSpPr>
        <p:spPr>
          <a:xfrm>
            <a:off x="5508674" y="3424314"/>
            <a:ext cx="6436850"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1D252C"/>
                </a:solidFill>
                <a:latin typeface="Roboto"/>
              </a:rPr>
              <a:t>The cost of living has increased by over </a:t>
            </a:r>
            <a:r>
              <a:rPr lang="en-US" sz="3600" b="1">
                <a:solidFill>
                  <a:schemeClr val="accent1"/>
                </a:solidFill>
                <a:latin typeface="Roboto"/>
              </a:rPr>
              <a:t>$11,000</a:t>
            </a:r>
            <a:r>
              <a:rPr lang="en-US" sz="2800" b="1">
                <a:solidFill>
                  <a:srgbClr val="1D252C"/>
                </a:solidFill>
                <a:latin typeface="Roboto"/>
              </a:rPr>
              <a:t> for a family of 4</a:t>
            </a:r>
            <a:endParaRPr lang="en-US">
              <a:solidFill>
                <a:srgbClr val="1D252C"/>
              </a:solidFill>
              <a:latin typeface="Calibri" panose="020F0502020204030204"/>
              <a:cs typeface="Calibri" panose="020F0502020204030204"/>
            </a:endParaRPr>
          </a:p>
          <a:p>
            <a:pPr algn="ctr"/>
            <a:r>
              <a:rPr lang="en-US" sz="2800" b="1">
                <a:solidFill>
                  <a:srgbClr val="1D252C"/>
                </a:solidFill>
                <a:latin typeface="Roboto"/>
              </a:rPr>
              <a:t>with 2 children in childcare </a:t>
            </a:r>
            <a:endParaRPr lang="en-US">
              <a:cs typeface="Calibri"/>
            </a:endParaRPr>
          </a:p>
        </p:txBody>
      </p:sp>
      <p:sp>
        <p:nvSpPr>
          <p:cNvPr id="8" name="TextBox 7">
            <a:extLst>
              <a:ext uri="{FF2B5EF4-FFF2-40B4-BE49-F238E27FC236}">
                <a16:creationId xmlns:a16="http://schemas.microsoft.com/office/drawing/2014/main" id="{A309D91D-1C3B-0AD6-3616-87F3DD3BECEA}"/>
              </a:ext>
            </a:extLst>
          </p:cNvPr>
          <p:cNvSpPr txBox="1"/>
          <p:nvPr/>
        </p:nvSpPr>
        <p:spPr>
          <a:xfrm>
            <a:off x="5737531" y="5746469"/>
            <a:ext cx="60356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accent1"/>
                </a:solidFill>
                <a:latin typeface="Roboto"/>
              </a:rPr>
              <a:t>OUR COMMUNITY IS CALLING ON YOU</a:t>
            </a:r>
            <a:endParaRPr lang="en-US" sz="1600">
              <a:solidFill>
                <a:schemeClr val="accent1"/>
              </a:solidFill>
              <a:cs typeface="Calibri"/>
            </a:endParaRPr>
          </a:p>
        </p:txBody>
      </p:sp>
      <p:sp>
        <p:nvSpPr>
          <p:cNvPr id="13" name="Rectangle 12">
            <a:extLst>
              <a:ext uri="{FF2B5EF4-FFF2-40B4-BE49-F238E27FC236}">
                <a16:creationId xmlns:a16="http://schemas.microsoft.com/office/drawing/2014/main" id="{A82B2333-6368-C3F5-910A-0FD90BC54E43}"/>
              </a:ext>
            </a:extLst>
          </p:cNvPr>
          <p:cNvSpPr/>
          <p:nvPr/>
        </p:nvSpPr>
        <p:spPr>
          <a:xfrm>
            <a:off x="0" y="649866"/>
            <a:ext cx="12202027" cy="23283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C0AEDA-312E-37BC-237A-3D71BB12407D}"/>
              </a:ext>
            </a:extLst>
          </p:cNvPr>
          <p:cNvSpPr txBox="1"/>
          <p:nvPr/>
        </p:nvSpPr>
        <p:spPr>
          <a:xfrm>
            <a:off x="2217175" y="782980"/>
            <a:ext cx="775765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Roboto"/>
              </a:rPr>
              <a:t>In Hamilton County alone, the number of </a:t>
            </a:r>
            <a:endParaRPr lang="en-US" b="1" dirty="0">
              <a:solidFill>
                <a:schemeClr val="bg1"/>
              </a:solidFill>
              <a:latin typeface="Calibri" panose="020F0502020204030204"/>
              <a:ea typeface="Calibri"/>
              <a:cs typeface="Calibri" panose="020F0502020204030204"/>
            </a:endParaRPr>
          </a:p>
          <a:p>
            <a:pPr algn="ctr"/>
            <a:r>
              <a:rPr lang="en-US" sz="3200" b="1" dirty="0">
                <a:solidFill>
                  <a:schemeClr val="accent1"/>
                </a:solidFill>
                <a:latin typeface="Roboto"/>
              </a:rPr>
              <a:t>children growing up in financial hardship</a:t>
            </a:r>
            <a:endParaRPr lang="en-US" sz="1600" b="1" dirty="0">
              <a:solidFill>
                <a:schemeClr val="accent1"/>
              </a:solidFill>
              <a:latin typeface="Calibri" panose="020F0502020204030204"/>
              <a:ea typeface="Calibri"/>
              <a:cs typeface="Calibri" panose="020F0502020204030204"/>
            </a:endParaRPr>
          </a:p>
          <a:p>
            <a:pPr algn="ctr"/>
            <a:r>
              <a:rPr lang="en-US" sz="2800" b="1" dirty="0">
                <a:solidFill>
                  <a:schemeClr val="bg1"/>
                </a:solidFill>
                <a:latin typeface="Roboto"/>
              </a:rPr>
              <a:t>includes over </a:t>
            </a:r>
            <a:endParaRPr lang="en-US" sz="2800" b="1" dirty="0">
              <a:solidFill>
                <a:schemeClr val="bg1"/>
              </a:solidFill>
              <a:latin typeface="Calibri" panose="020F0502020204030204"/>
              <a:ea typeface="Calibri"/>
              <a:cs typeface="Calibri" panose="020F0502020204030204"/>
            </a:endParaRPr>
          </a:p>
          <a:p>
            <a:pPr algn="ctr"/>
            <a:r>
              <a:rPr lang="en-US" sz="4000" b="1" dirty="0">
                <a:solidFill>
                  <a:schemeClr val="accent1"/>
                </a:solidFill>
                <a:latin typeface="Roboto"/>
              </a:rPr>
              <a:t>9,500 households</a:t>
            </a:r>
            <a:endParaRPr lang="en-US" sz="4000" b="1" dirty="0">
              <a:solidFill>
                <a:schemeClr val="accent1"/>
              </a:solidFill>
              <a:cs typeface="Calibri" panose="020F0502020204030204"/>
            </a:endParaRPr>
          </a:p>
        </p:txBody>
      </p:sp>
    </p:spTree>
    <p:extLst>
      <p:ext uri="{BB962C8B-B14F-4D97-AF65-F5344CB8AC3E}">
        <p14:creationId xmlns:p14="http://schemas.microsoft.com/office/powerpoint/2010/main" val="3367194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person holding a baby&#10;&#10;Description automatically generated">
            <a:extLst>
              <a:ext uri="{FF2B5EF4-FFF2-40B4-BE49-F238E27FC236}">
                <a16:creationId xmlns:a16="http://schemas.microsoft.com/office/drawing/2014/main" id="{2FF3B769-7012-2624-E87E-107C450F519B}"/>
              </a:ext>
            </a:extLst>
          </p:cNvPr>
          <p:cNvPicPr>
            <a:picLocks noChangeAspect="1"/>
          </p:cNvPicPr>
          <p:nvPr/>
        </p:nvPicPr>
        <p:blipFill rotWithShape="1">
          <a:blip r:embed="rId3"/>
          <a:srcRect l="13790" r="10637" b="-147"/>
          <a:stretch/>
        </p:blipFill>
        <p:spPr>
          <a:xfrm>
            <a:off x="5242197" y="1428651"/>
            <a:ext cx="6948305" cy="5171753"/>
          </a:xfrm>
          <a:prstGeom prst="rect">
            <a:avLst/>
          </a:prstGeom>
          <a:ln>
            <a:noFill/>
          </a:ln>
        </p:spPr>
      </p:pic>
      <p:sp>
        <p:nvSpPr>
          <p:cNvPr id="6" name="Rectangle 5">
            <a:extLst>
              <a:ext uri="{FF2B5EF4-FFF2-40B4-BE49-F238E27FC236}">
                <a16:creationId xmlns:a16="http://schemas.microsoft.com/office/drawing/2014/main" id="{9A8731F5-E4DD-A383-E596-4C26AF40836F}"/>
              </a:ext>
            </a:extLst>
          </p:cNvPr>
          <p:cNvSpPr/>
          <p:nvPr/>
        </p:nvSpPr>
        <p:spPr>
          <a:xfrm>
            <a:off x="-1457" y="-7252"/>
            <a:ext cx="12196086" cy="1575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E7D404B-980B-689D-D789-1116209F9FC4}"/>
              </a:ext>
            </a:extLst>
          </p:cNvPr>
          <p:cNvSpPr txBox="1">
            <a:spLocks/>
          </p:cNvSpPr>
          <p:nvPr/>
        </p:nvSpPr>
        <p:spPr>
          <a:xfrm>
            <a:off x="1571718" y="395940"/>
            <a:ext cx="947185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FFFFFF"/>
                </a:solidFill>
                <a:latin typeface="Roboto"/>
              </a:rPr>
              <a:t>CONNECTING OUR COMMUNITY</a:t>
            </a:r>
            <a:endParaRPr lang="en-US"/>
          </a:p>
        </p:txBody>
      </p:sp>
      <p:sp>
        <p:nvSpPr>
          <p:cNvPr id="10" name="TextBox 9">
            <a:extLst>
              <a:ext uri="{FF2B5EF4-FFF2-40B4-BE49-F238E27FC236}">
                <a16:creationId xmlns:a16="http://schemas.microsoft.com/office/drawing/2014/main" id="{0787728B-FF28-B4CA-518B-CAB5D6F834CC}"/>
              </a:ext>
            </a:extLst>
          </p:cNvPr>
          <p:cNvSpPr txBox="1"/>
          <p:nvPr/>
        </p:nvSpPr>
        <p:spPr>
          <a:xfrm>
            <a:off x="271705" y="4011263"/>
            <a:ext cx="443982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0000"/>
                </a:solidFill>
                <a:latin typeface="Roboto"/>
                <a:ea typeface="Roboto"/>
                <a:cs typeface="Roboto"/>
              </a:rPr>
              <a:t>Your</a:t>
            </a:r>
            <a:r>
              <a:rPr lang="en-US" sz="2400" b="0" i="0" dirty="0">
                <a:solidFill>
                  <a:srgbClr val="000000"/>
                </a:solidFill>
                <a:effectLst/>
                <a:latin typeface="Roboto"/>
                <a:ea typeface="Roboto"/>
                <a:cs typeface="Roboto"/>
              </a:rPr>
              <a:t> </a:t>
            </a:r>
            <a:r>
              <a:rPr lang="en-US" sz="2400" dirty="0">
                <a:solidFill>
                  <a:srgbClr val="000000"/>
                </a:solidFill>
                <a:latin typeface="Roboto"/>
                <a:ea typeface="Roboto"/>
                <a:cs typeface="Roboto"/>
              </a:rPr>
              <a:t>support helps to ensure  </a:t>
            </a:r>
            <a:r>
              <a:rPr lang="en-US" sz="2400" b="1" i="0" dirty="0">
                <a:solidFill>
                  <a:srgbClr val="000000"/>
                </a:solidFill>
                <a:effectLst/>
                <a:latin typeface="Roboto"/>
                <a:ea typeface="Roboto"/>
                <a:cs typeface="Roboto"/>
              </a:rPr>
              <a:t>every child can thrive</a:t>
            </a:r>
            <a:r>
              <a:rPr lang="en-US" sz="2400" b="0" i="0" dirty="0">
                <a:solidFill>
                  <a:srgbClr val="000000"/>
                </a:solidFill>
                <a:effectLst/>
                <a:latin typeface="Roboto"/>
                <a:ea typeface="Roboto"/>
                <a:cs typeface="Roboto"/>
              </a:rPr>
              <a:t>,</a:t>
            </a:r>
            <a:r>
              <a:rPr lang="en-US" sz="2400" dirty="0">
                <a:solidFill>
                  <a:srgbClr val="000000"/>
                </a:solidFill>
                <a:latin typeface="Roboto"/>
                <a:ea typeface="Roboto"/>
                <a:cs typeface="Roboto"/>
              </a:rPr>
              <a:t> </a:t>
            </a:r>
            <a:endParaRPr lang="en-US" sz="2400" b="0" i="0" dirty="0">
              <a:solidFill>
                <a:srgbClr val="000000"/>
              </a:solidFill>
              <a:effectLst/>
              <a:latin typeface="Roboto" panose="02000000000000000000" pitchFamily="2" charset="0"/>
              <a:ea typeface="Roboto"/>
              <a:cs typeface="Roboto"/>
            </a:endParaRPr>
          </a:p>
          <a:p>
            <a:pPr algn="ctr"/>
            <a:r>
              <a:rPr lang="en-US" sz="2400" b="0" i="0" dirty="0">
                <a:solidFill>
                  <a:srgbClr val="000000"/>
                </a:solidFill>
                <a:effectLst/>
                <a:latin typeface="Roboto"/>
                <a:ea typeface="Roboto"/>
                <a:cs typeface="Roboto"/>
              </a:rPr>
              <a:t>and </a:t>
            </a:r>
            <a:r>
              <a:rPr lang="en-US" sz="2400" b="1" i="0" dirty="0">
                <a:solidFill>
                  <a:srgbClr val="000000"/>
                </a:solidFill>
                <a:effectLst/>
                <a:latin typeface="Roboto"/>
                <a:ea typeface="Roboto"/>
                <a:cs typeface="Roboto"/>
              </a:rPr>
              <a:t>families can break the cycle of financial hardship</a:t>
            </a:r>
            <a:r>
              <a:rPr lang="en-US" sz="2400" b="0" i="0" dirty="0">
                <a:solidFill>
                  <a:srgbClr val="000000"/>
                </a:solidFill>
                <a:effectLst/>
                <a:latin typeface="Roboto"/>
                <a:ea typeface="Roboto"/>
                <a:cs typeface="Roboto"/>
              </a:rPr>
              <a:t>.  </a:t>
            </a:r>
            <a:endParaRPr lang="en-US" sz="2400" dirty="0">
              <a:latin typeface="Roboto"/>
              <a:ea typeface="Roboto"/>
              <a:cs typeface="Roboto"/>
            </a:endParaRPr>
          </a:p>
        </p:txBody>
      </p:sp>
      <p:pic>
        <p:nvPicPr>
          <p:cNvPr id="7" name="Picture 6" descr="A logo of a person in a circle&#10;&#10;Description automatically generated">
            <a:extLst>
              <a:ext uri="{FF2B5EF4-FFF2-40B4-BE49-F238E27FC236}">
                <a16:creationId xmlns:a16="http://schemas.microsoft.com/office/drawing/2014/main" id="{A0A9A249-17E6-9311-95D8-91403A323425}"/>
              </a:ext>
            </a:extLst>
          </p:cNvPr>
          <p:cNvPicPr>
            <a:picLocks noChangeAspect="1"/>
          </p:cNvPicPr>
          <p:nvPr/>
        </p:nvPicPr>
        <p:blipFill rotWithShape="1">
          <a:blip r:embed="rId4"/>
          <a:srcRect l="25985" r="25152" b="216"/>
          <a:stretch/>
        </p:blipFill>
        <p:spPr>
          <a:xfrm>
            <a:off x="1570768" y="1717946"/>
            <a:ext cx="2135587" cy="2282563"/>
          </a:xfrm>
          <a:prstGeom prst="rect">
            <a:avLst/>
          </a:prstGeom>
        </p:spPr>
      </p:pic>
      <p:sp>
        <p:nvSpPr>
          <p:cNvPr id="11" name="Rectangle 10">
            <a:extLst>
              <a:ext uri="{FF2B5EF4-FFF2-40B4-BE49-F238E27FC236}">
                <a16:creationId xmlns:a16="http://schemas.microsoft.com/office/drawing/2014/main" id="{48A1116A-BB69-1839-8593-AD1FA059AF43}"/>
              </a:ext>
            </a:extLst>
          </p:cNvPr>
          <p:cNvSpPr/>
          <p:nvPr/>
        </p:nvSpPr>
        <p:spPr>
          <a:xfrm>
            <a:off x="-1458" y="6340282"/>
            <a:ext cx="12196086" cy="517578"/>
          </a:xfrm>
          <a:prstGeom prst="rect">
            <a:avLst/>
          </a:prstGeom>
          <a:solidFill>
            <a:srgbClr val="A500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49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orful lines with a hand and a person in the middle&#10;&#10;Description automatically generated">
            <a:extLst>
              <a:ext uri="{FF2B5EF4-FFF2-40B4-BE49-F238E27FC236}">
                <a16:creationId xmlns:a16="http://schemas.microsoft.com/office/drawing/2014/main" id="{0E9FBD5E-D8E1-9948-8FBF-6C1E683B8DD7}"/>
              </a:ext>
            </a:extLst>
          </p:cNvPr>
          <p:cNvPicPr>
            <a:picLocks noChangeAspect="1"/>
          </p:cNvPicPr>
          <p:nvPr/>
        </p:nvPicPr>
        <p:blipFill>
          <a:blip r:embed="rId3"/>
          <a:stretch>
            <a:fillRect/>
          </a:stretch>
        </p:blipFill>
        <p:spPr>
          <a:xfrm>
            <a:off x="3081" y="6162"/>
            <a:ext cx="12192000" cy="6850811"/>
          </a:xfrm>
          <a:prstGeom prst="rect">
            <a:avLst/>
          </a:prstGeom>
        </p:spPr>
      </p:pic>
      <p:sp>
        <p:nvSpPr>
          <p:cNvPr id="8" name="TextBox 7">
            <a:extLst>
              <a:ext uri="{FF2B5EF4-FFF2-40B4-BE49-F238E27FC236}">
                <a16:creationId xmlns:a16="http://schemas.microsoft.com/office/drawing/2014/main" id="{38FA6742-64FE-F0B3-7FA0-2B493079F698}"/>
              </a:ext>
            </a:extLst>
          </p:cNvPr>
          <p:cNvSpPr txBox="1"/>
          <p:nvPr/>
        </p:nvSpPr>
        <p:spPr>
          <a:xfrm>
            <a:off x="296196" y="1084910"/>
            <a:ext cx="3822291" cy="923330"/>
          </a:xfrm>
          <a:prstGeom prst="rect">
            <a:avLst/>
          </a:prstGeom>
          <a:noFill/>
        </p:spPr>
        <p:txBody>
          <a:bodyPr wrap="square" lIns="91440" tIns="45720" rIns="91440" bIns="45720" anchor="t">
            <a:spAutoFit/>
          </a:bodyPr>
          <a:lstStyle/>
          <a:p>
            <a:pPr algn="ctr"/>
            <a:r>
              <a:rPr lang="en-US">
                <a:solidFill>
                  <a:schemeClr val="bg1"/>
                </a:solidFill>
                <a:latin typeface="Roboto"/>
                <a:ea typeface="Roboto"/>
                <a:cs typeface="Roboto"/>
              </a:rPr>
              <a:t>Answering over 73,000 </a:t>
            </a:r>
            <a:r>
              <a:rPr lang="en-US" b="1">
                <a:solidFill>
                  <a:srgbClr val="F2B334"/>
                </a:solidFill>
                <a:latin typeface="Roboto"/>
                <a:ea typeface="Roboto"/>
                <a:cs typeface="Roboto"/>
              </a:rPr>
              <a:t>211</a:t>
            </a:r>
            <a:r>
              <a:rPr lang="en-US">
                <a:solidFill>
                  <a:schemeClr val="bg1"/>
                </a:solidFill>
                <a:latin typeface="Roboto"/>
                <a:ea typeface="Roboto"/>
                <a:cs typeface="Roboto"/>
              </a:rPr>
              <a:t> requests and providing over $800,000 in emergency assistance</a:t>
            </a:r>
          </a:p>
        </p:txBody>
      </p:sp>
      <p:sp>
        <p:nvSpPr>
          <p:cNvPr id="10" name="TextBox 9">
            <a:extLst>
              <a:ext uri="{FF2B5EF4-FFF2-40B4-BE49-F238E27FC236}">
                <a16:creationId xmlns:a16="http://schemas.microsoft.com/office/drawing/2014/main" id="{CB399CF8-33B6-BCAA-F664-A04221E4A824}"/>
              </a:ext>
            </a:extLst>
          </p:cNvPr>
          <p:cNvSpPr txBox="1"/>
          <p:nvPr/>
        </p:nvSpPr>
        <p:spPr>
          <a:xfrm>
            <a:off x="6781801" y="484745"/>
            <a:ext cx="3247102" cy="1200329"/>
          </a:xfrm>
          <a:prstGeom prst="rect">
            <a:avLst/>
          </a:prstGeom>
          <a:noFill/>
        </p:spPr>
        <p:txBody>
          <a:bodyPr wrap="square" lIns="91440" tIns="45720" rIns="91440" bIns="45720" anchor="t">
            <a:spAutoFit/>
          </a:bodyPr>
          <a:lstStyle/>
          <a:p>
            <a:pPr algn="ctr"/>
            <a:r>
              <a:rPr lang="en-US">
                <a:solidFill>
                  <a:schemeClr val="bg1"/>
                </a:solidFill>
                <a:latin typeface="Roboto"/>
                <a:ea typeface="Roboto"/>
                <a:cs typeface="Roboto"/>
              </a:rPr>
              <a:t>Guiding local leaders in </a:t>
            </a:r>
            <a:r>
              <a:rPr lang="en-US" b="1">
                <a:solidFill>
                  <a:srgbClr val="F2B334"/>
                </a:solidFill>
                <a:latin typeface="Roboto"/>
                <a:ea typeface="Roboto"/>
                <a:cs typeface="Roboto"/>
              </a:rPr>
              <a:t>United for Working Families </a:t>
            </a:r>
            <a:r>
              <a:rPr lang="en-US">
                <a:solidFill>
                  <a:schemeClr val="bg1"/>
                </a:solidFill>
                <a:latin typeface="Roboto"/>
                <a:ea typeface="Roboto"/>
                <a:cs typeface="Roboto"/>
              </a:rPr>
              <a:t>to offer benefits like flexibility and childcare support</a:t>
            </a:r>
          </a:p>
        </p:txBody>
      </p:sp>
      <p:sp>
        <p:nvSpPr>
          <p:cNvPr id="12" name="TextBox 11">
            <a:extLst>
              <a:ext uri="{FF2B5EF4-FFF2-40B4-BE49-F238E27FC236}">
                <a16:creationId xmlns:a16="http://schemas.microsoft.com/office/drawing/2014/main" id="{E98D1E1D-D37B-7D20-5260-5A3C91EECBDD}"/>
              </a:ext>
            </a:extLst>
          </p:cNvPr>
          <p:cNvSpPr txBox="1"/>
          <p:nvPr/>
        </p:nvSpPr>
        <p:spPr>
          <a:xfrm>
            <a:off x="7841226" y="3201238"/>
            <a:ext cx="3574026" cy="923330"/>
          </a:xfrm>
          <a:prstGeom prst="rect">
            <a:avLst/>
          </a:prstGeom>
          <a:noFill/>
        </p:spPr>
        <p:txBody>
          <a:bodyPr wrap="square" lIns="91440" tIns="45720" rIns="91440" bIns="45720" anchor="t">
            <a:spAutoFit/>
          </a:bodyPr>
          <a:lstStyle/>
          <a:p>
            <a:pPr algn="ctr"/>
            <a:r>
              <a:rPr lang="en-US">
                <a:solidFill>
                  <a:schemeClr val="bg1"/>
                </a:solidFill>
                <a:latin typeface="Roboto"/>
                <a:ea typeface="Roboto"/>
                <a:cs typeface="Roboto"/>
              </a:rPr>
              <a:t>Empowering over 70 nonprofits with over $4M through our </a:t>
            </a:r>
            <a:r>
              <a:rPr lang="en-US" b="1">
                <a:solidFill>
                  <a:srgbClr val="F2B334"/>
                </a:solidFill>
                <a:latin typeface="Roboto"/>
                <a:ea typeface="Roboto"/>
                <a:cs typeface="Roboto"/>
              </a:rPr>
              <a:t>inclusive grant model </a:t>
            </a:r>
            <a:endParaRPr lang="en-US" b="1">
              <a:solidFill>
                <a:srgbClr val="F2B334"/>
              </a:solidFill>
              <a:latin typeface="Roboto" panose="02000000000000000000" pitchFamily="2" charset="0"/>
              <a:ea typeface="Roboto" panose="02000000000000000000" pitchFamily="2" charset="0"/>
            </a:endParaRPr>
          </a:p>
        </p:txBody>
      </p:sp>
      <p:pic>
        <p:nvPicPr>
          <p:cNvPr id="15" name="Picture 14" descr="A person and a baby looking at a computer&#10;&#10;Description automatically generated">
            <a:extLst>
              <a:ext uri="{FF2B5EF4-FFF2-40B4-BE49-F238E27FC236}">
                <a16:creationId xmlns:a16="http://schemas.microsoft.com/office/drawing/2014/main" id="{6ACB22EB-9813-F7F1-60D2-83B1C4D6FA1F}"/>
              </a:ext>
            </a:extLst>
          </p:cNvPr>
          <p:cNvPicPr>
            <a:picLocks noChangeAspect="1"/>
          </p:cNvPicPr>
          <p:nvPr/>
        </p:nvPicPr>
        <p:blipFill rotWithShape="1">
          <a:blip r:embed="rId4"/>
          <a:srcRect l="8371" r="26064"/>
          <a:stretch/>
        </p:blipFill>
        <p:spPr>
          <a:xfrm>
            <a:off x="1032387" y="2401197"/>
            <a:ext cx="1794387" cy="1824548"/>
          </a:xfrm>
          <a:prstGeom prst="ellipse">
            <a:avLst/>
          </a:prstGeom>
        </p:spPr>
      </p:pic>
      <p:pic>
        <p:nvPicPr>
          <p:cNvPr id="16" name="Picture 15" descr="A person carrying a child on his shoulders&#10;&#10;Description automatically generated">
            <a:extLst>
              <a:ext uri="{FF2B5EF4-FFF2-40B4-BE49-F238E27FC236}">
                <a16:creationId xmlns:a16="http://schemas.microsoft.com/office/drawing/2014/main" id="{BFE5A3C1-C9B4-4814-317E-4006C95F2FB8}"/>
              </a:ext>
            </a:extLst>
          </p:cNvPr>
          <p:cNvPicPr>
            <a:picLocks noChangeAspect="1"/>
          </p:cNvPicPr>
          <p:nvPr/>
        </p:nvPicPr>
        <p:blipFill rotWithShape="1">
          <a:blip r:embed="rId5"/>
          <a:srcRect l="5596" t="9348" r="16372" b="37757"/>
          <a:stretch/>
        </p:blipFill>
        <p:spPr>
          <a:xfrm>
            <a:off x="10101417" y="667904"/>
            <a:ext cx="1794387" cy="1824548"/>
          </a:xfrm>
          <a:prstGeom prst="ellipse">
            <a:avLst/>
          </a:prstGeom>
        </p:spPr>
      </p:pic>
      <p:pic>
        <p:nvPicPr>
          <p:cNvPr id="17" name="Picture 16" descr="A person helping a child with a drawing&#10;&#10;Description automatically generated">
            <a:extLst>
              <a:ext uri="{FF2B5EF4-FFF2-40B4-BE49-F238E27FC236}">
                <a16:creationId xmlns:a16="http://schemas.microsoft.com/office/drawing/2014/main" id="{2E035F99-753C-9FB8-FE0B-A40C05952D66}"/>
              </a:ext>
            </a:extLst>
          </p:cNvPr>
          <p:cNvPicPr>
            <a:picLocks noChangeAspect="1"/>
          </p:cNvPicPr>
          <p:nvPr/>
        </p:nvPicPr>
        <p:blipFill rotWithShape="1">
          <a:blip r:embed="rId6"/>
          <a:srcRect l="11475" r="20962"/>
          <a:stretch/>
        </p:blipFill>
        <p:spPr>
          <a:xfrm>
            <a:off x="9204223" y="4348846"/>
            <a:ext cx="1794388" cy="1770615"/>
          </a:xfrm>
          <a:prstGeom prst="ellipse">
            <a:avLst/>
          </a:prstGeom>
        </p:spPr>
      </p:pic>
      <p:sp>
        <p:nvSpPr>
          <p:cNvPr id="3" name="TextBox 2">
            <a:extLst>
              <a:ext uri="{FF2B5EF4-FFF2-40B4-BE49-F238E27FC236}">
                <a16:creationId xmlns:a16="http://schemas.microsoft.com/office/drawing/2014/main" id="{942D673E-E16E-4ED9-76FF-DBFF67D0AC56}"/>
              </a:ext>
            </a:extLst>
          </p:cNvPr>
          <p:cNvSpPr txBox="1"/>
          <p:nvPr/>
        </p:nvSpPr>
        <p:spPr>
          <a:xfrm>
            <a:off x="3832627" y="5441249"/>
            <a:ext cx="4520791" cy="830997"/>
          </a:xfrm>
          <a:prstGeom prst="rect">
            <a:avLst/>
          </a:prstGeom>
          <a:noFill/>
        </p:spPr>
        <p:txBody>
          <a:bodyPr wrap="square" lIns="91440" tIns="45720" rIns="91440" bIns="45720" anchor="t">
            <a:spAutoFit/>
          </a:bodyPr>
          <a:lstStyle/>
          <a:p>
            <a:pPr algn="ctr"/>
            <a:r>
              <a:rPr lang="en-US" sz="2400">
                <a:solidFill>
                  <a:schemeClr val="bg1"/>
                </a:solidFill>
                <a:latin typeface="Roboto"/>
                <a:ea typeface="Roboto"/>
                <a:cs typeface="Roboto"/>
              </a:rPr>
              <a:t>YOUR SUPPORT </a:t>
            </a:r>
          </a:p>
          <a:p>
            <a:pPr algn="ctr"/>
            <a:r>
              <a:rPr lang="en-US" sz="2400" b="1">
                <a:solidFill>
                  <a:schemeClr val="accent1"/>
                </a:solidFill>
                <a:latin typeface="Roboto"/>
                <a:ea typeface="Roboto"/>
                <a:cs typeface="Roboto"/>
              </a:rPr>
              <a:t>UPLIFTS OUR NEIGHBORS</a:t>
            </a:r>
          </a:p>
        </p:txBody>
      </p:sp>
    </p:spTree>
    <p:extLst>
      <p:ext uri="{BB962C8B-B14F-4D97-AF65-F5344CB8AC3E}">
        <p14:creationId xmlns:p14="http://schemas.microsoft.com/office/powerpoint/2010/main" val="1145478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7B8DF40-A724-41AE-9D2F-A56A0A7484C4}"/>
              </a:ext>
            </a:extLst>
          </p:cNvPr>
          <p:cNvSpPr/>
          <p:nvPr/>
        </p:nvSpPr>
        <p:spPr>
          <a:xfrm>
            <a:off x="-1237" y="-238"/>
            <a:ext cx="5946559" cy="6860096"/>
          </a:xfrm>
          <a:prstGeom prst="rect">
            <a:avLst/>
          </a:prstGeom>
          <a:solidFill>
            <a:srgbClr val="1D2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F617179-2A27-B102-9D31-A02502D64D0F}"/>
              </a:ext>
            </a:extLst>
          </p:cNvPr>
          <p:cNvSpPr txBox="1"/>
          <p:nvPr/>
        </p:nvSpPr>
        <p:spPr>
          <a:xfrm>
            <a:off x="272402" y="417372"/>
            <a:ext cx="518337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rgbClr val="FFFFFF"/>
                </a:solidFill>
                <a:latin typeface="Roboto"/>
                <a:ea typeface="Roboto"/>
                <a:cs typeface="Calibri"/>
              </a:rPr>
              <a:t>JOIN US!</a:t>
            </a:r>
            <a:endParaRPr lang="en-US" sz="4800" b="1">
              <a:solidFill>
                <a:srgbClr val="FFFFFF"/>
              </a:solidFill>
              <a:latin typeface="Roboto"/>
              <a:ea typeface="Roboto"/>
              <a:cs typeface="Roboto"/>
            </a:endParaRPr>
          </a:p>
        </p:txBody>
      </p:sp>
      <p:pic>
        <p:nvPicPr>
          <p:cNvPr id="8" name="Picture 7" descr="A person laughing with her mouth open&#10;&#10;Description automatically generated">
            <a:extLst>
              <a:ext uri="{FF2B5EF4-FFF2-40B4-BE49-F238E27FC236}">
                <a16:creationId xmlns:a16="http://schemas.microsoft.com/office/drawing/2014/main" id="{BB1E667B-8A5F-B05C-FEBF-B763F5449531}"/>
              </a:ext>
            </a:extLst>
          </p:cNvPr>
          <p:cNvPicPr>
            <a:picLocks noChangeAspect="1"/>
          </p:cNvPicPr>
          <p:nvPr/>
        </p:nvPicPr>
        <p:blipFill rotWithShape="1">
          <a:blip r:embed="rId3"/>
          <a:srcRect l="47500"/>
          <a:stretch/>
        </p:blipFill>
        <p:spPr>
          <a:xfrm>
            <a:off x="5791200" y="0"/>
            <a:ext cx="6400800" cy="6858000"/>
          </a:xfrm>
          <a:prstGeom prst="rect">
            <a:avLst/>
          </a:prstGeom>
        </p:spPr>
      </p:pic>
      <p:sp>
        <p:nvSpPr>
          <p:cNvPr id="15" name="TextBox 14">
            <a:extLst>
              <a:ext uri="{FF2B5EF4-FFF2-40B4-BE49-F238E27FC236}">
                <a16:creationId xmlns:a16="http://schemas.microsoft.com/office/drawing/2014/main" id="{8D361D81-DE50-87C9-2F18-0DE3A5982149}"/>
              </a:ext>
            </a:extLst>
          </p:cNvPr>
          <p:cNvSpPr txBox="1"/>
          <p:nvPr/>
        </p:nvSpPr>
        <p:spPr>
          <a:xfrm>
            <a:off x="160636" y="1509627"/>
            <a:ext cx="5400018" cy="2246769"/>
          </a:xfrm>
          <a:prstGeom prst="rect">
            <a:avLst/>
          </a:prstGeom>
          <a:noFill/>
        </p:spPr>
        <p:txBody>
          <a:bodyPr wrap="square" lIns="91440" tIns="45720" rIns="91440" bIns="45720" anchor="ctr">
            <a:spAutoFit/>
          </a:bodyPr>
          <a:lstStyle/>
          <a:p>
            <a:pPr algn="ctr"/>
            <a:r>
              <a:rPr lang="en-US" sz="3600" b="1" i="1">
                <a:solidFill>
                  <a:schemeClr val="accent1"/>
                </a:solidFill>
                <a:latin typeface="Roboto"/>
                <a:ea typeface="Roboto"/>
                <a:cs typeface="Roboto"/>
              </a:rPr>
              <a:t>Give Help </a:t>
            </a:r>
          </a:p>
          <a:p>
            <a:pPr algn="ctr"/>
            <a:r>
              <a:rPr lang="en-US" sz="2000" b="1" i="1">
                <a:solidFill>
                  <a:schemeClr val="bg1"/>
                </a:solidFill>
                <a:latin typeface="Roboto"/>
                <a:ea typeface="Roboto"/>
                <a:cs typeface="Roboto"/>
              </a:rPr>
              <a:t>Visit unitedwaycha.org/get-involved</a:t>
            </a:r>
            <a:endParaRPr lang="en-US" sz="2000">
              <a:solidFill>
                <a:schemeClr val="bg1"/>
              </a:solidFill>
            </a:endParaRPr>
          </a:p>
          <a:p>
            <a:pPr algn="ctr"/>
            <a:endParaRPr lang="en-US" sz="2400" b="1" i="1">
              <a:solidFill>
                <a:schemeClr val="bg1"/>
              </a:solidFill>
              <a:latin typeface="Roboto"/>
              <a:ea typeface="Roboto"/>
              <a:cs typeface="Roboto"/>
            </a:endParaRPr>
          </a:p>
          <a:p>
            <a:pPr algn="ctr"/>
            <a:r>
              <a:rPr lang="en-US" sz="3600" b="1" i="1">
                <a:solidFill>
                  <a:schemeClr val="accent1"/>
                </a:solidFill>
                <a:latin typeface="Roboto"/>
                <a:ea typeface="Roboto"/>
                <a:cs typeface="Roboto"/>
              </a:rPr>
              <a:t>Get Help</a:t>
            </a:r>
            <a:endParaRPr lang="en-US">
              <a:solidFill>
                <a:schemeClr val="accent1"/>
              </a:solidFill>
              <a:latin typeface="Calibri" panose="020F0502020204030204"/>
              <a:ea typeface="Roboto"/>
              <a:cs typeface="Calibri" panose="020F0502020204030204"/>
            </a:endParaRPr>
          </a:p>
          <a:p>
            <a:pPr algn="ctr"/>
            <a:r>
              <a:rPr lang="en-US" sz="2000" b="1" i="1">
                <a:solidFill>
                  <a:schemeClr val="bg1"/>
                </a:solidFill>
                <a:latin typeface="Roboto"/>
                <a:ea typeface="Roboto"/>
                <a:cs typeface="Roboto"/>
              </a:rPr>
              <a:t>Call 211 or visit unitedwaycha.org/211</a:t>
            </a:r>
          </a:p>
        </p:txBody>
      </p:sp>
      <p:pic>
        <p:nvPicPr>
          <p:cNvPr id="2" name="Picture 1" descr="A qr code on a black background&#10;&#10;Description automatically generated">
            <a:extLst>
              <a:ext uri="{FF2B5EF4-FFF2-40B4-BE49-F238E27FC236}">
                <a16:creationId xmlns:a16="http://schemas.microsoft.com/office/drawing/2014/main" id="{9F9E3772-BAC6-621E-15B5-B049C46345FE}"/>
              </a:ext>
            </a:extLst>
          </p:cNvPr>
          <p:cNvPicPr>
            <a:picLocks noChangeAspect="1"/>
          </p:cNvPicPr>
          <p:nvPr/>
        </p:nvPicPr>
        <p:blipFill rotWithShape="1">
          <a:blip r:embed="rId4"/>
          <a:srcRect l="28906" t="16667" r="29464" b="16270"/>
          <a:stretch/>
        </p:blipFill>
        <p:spPr>
          <a:xfrm>
            <a:off x="1589526" y="4046936"/>
            <a:ext cx="2537742" cy="2299612"/>
          </a:xfrm>
          <a:prstGeom prst="rect">
            <a:avLst/>
          </a:prstGeom>
        </p:spPr>
      </p:pic>
    </p:spTree>
    <p:extLst>
      <p:ext uri="{BB962C8B-B14F-4D97-AF65-F5344CB8AC3E}">
        <p14:creationId xmlns:p14="http://schemas.microsoft.com/office/powerpoint/2010/main" val="1817925845"/>
      </p:ext>
    </p:extLst>
  </p:cSld>
  <p:clrMapOvr>
    <a:masterClrMapping/>
  </p:clrMapOvr>
</p:sld>
</file>

<file path=ppt/theme/theme1.xml><?xml version="1.0" encoding="utf-8"?>
<a:theme xmlns:a="http://schemas.openxmlformats.org/drawingml/2006/main" name="Office Theme">
  <a:themeElements>
    <a:clrScheme name="Custom 4">
      <a:dk1>
        <a:srgbClr val="1D252C"/>
      </a:dk1>
      <a:lt1>
        <a:srgbClr val="FFFFFF"/>
      </a:lt1>
      <a:dk2>
        <a:srgbClr val="1D252C"/>
      </a:dk2>
      <a:lt2>
        <a:srgbClr val="E7E6E6"/>
      </a:lt2>
      <a:accent1>
        <a:srgbClr val="F2B334"/>
      </a:accent1>
      <a:accent2>
        <a:srgbClr val="A50065"/>
      </a:accent2>
      <a:accent3>
        <a:srgbClr val="003088"/>
      </a:accent3>
      <a:accent4>
        <a:srgbClr val="FF6B38"/>
      </a:accent4>
      <a:accent5>
        <a:srgbClr val="E23E2F"/>
      </a:accent5>
      <a:accent6>
        <a:srgbClr val="5BA763"/>
      </a:accent6>
      <a:hlink>
        <a:srgbClr val="00A4B6"/>
      </a:hlink>
      <a:folHlink>
        <a:srgbClr val="FF6B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CA603FC1A2C34281DAFBE614AE6DB3" ma:contentTypeVersion="15" ma:contentTypeDescription="Create a new document." ma:contentTypeScope="" ma:versionID="0a9e59823cdd6aee1f14acdd4a34b616">
  <xsd:schema xmlns:xsd="http://www.w3.org/2001/XMLSchema" xmlns:xs="http://www.w3.org/2001/XMLSchema" xmlns:p="http://schemas.microsoft.com/office/2006/metadata/properties" xmlns:ns2="3b7f361d-4865-4ef1-ba46-cdb10aab53d8" xmlns:ns3="6ff6c991-b470-4b66-8087-62cfe850cfa6" targetNamespace="http://schemas.microsoft.com/office/2006/metadata/properties" ma:root="true" ma:fieldsID="985dac7d14c2b4dcc3bce865baca612a" ns2:_="" ns3:_="">
    <xsd:import namespace="3b7f361d-4865-4ef1-ba46-cdb10aab53d8"/>
    <xsd:import namespace="6ff6c991-b470-4b66-8087-62cfe850cfa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f361d-4865-4ef1-ba46-cdb10aab53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ccfdf2b-53d8-4031-813c-789105d1cd9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f6c991-b470-4b66-8087-62cfe850cfa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5c3610a-6543-462b-80a1-a138281b3740}" ma:internalName="TaxCatchAll" ma:showField="CatchAllData" ma:web="6ff6c991-b470-4b66-8087-62cfe850cfa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ff6c991-b470-4b66-8087-62cfe850cfa6" xsi:nil="true"/>
    <lcf76f155ced4ddcb4097134ff3c332f xmlns="3b7f361d-4865-4ef1-ba46-cdb10aab53d8">
      <Terms xmlns="http://schemas.microsoft.com/office/infopath/2007/PartnerControls"/>
    </lcf76f155ced4ddcb4097134ff3c332f>
    <SharedWithUsers xmlns="6ff6c991-b470-4b66-8087-62cfe850cfa6">
      <UserInfo>
        <DisplayName>Terran Anderson</DisplayName>
        <AccountId>14</AccountId>
        <AccountType/>
      </UserInfo>
      <UserInfo>
        <DisplayName>Mary Kathryn Levy</DisplayName>
        <AccountId>23</AccountId>
        <AccountType/>
      </UserInfo>
      <UserInfo>
        <DisplayName>Nikki Riemen Sevigny</DisplayName>
        <AccountId>17</AccountId>
        <AccountType/>
      </UserInfo>
      <UserInfo>
        <DisplayName>Wesley Odum</DisplayName>
        <AccountId>20</AccountId>
        <AccountType/>
      </UserInfo>
      <UserInfo>
        <DisplayName>Heather DeGaetano</DisplayName>
        <AccountId>28</AccountId>
        <AccountType/>
      </UserInfo>
      <UserInfo>
        <DisplayName>Emma Johnson</DisplayName>
        <AccountId>16</AccountId>
        <AccountType/>
      </UserInfo>
      <UserInfo>
        <DisplayName>Chelsea Ryden</DisplayName>
        <AccountId>25</AccountId>
        <AccountType/>
      </UserInfo>
      <UserInfo>
        <DisplayName>Mike Mudd</DisplayName>
        <AccountId>120</AccountId>
        <AccountType/>
      </UserInfo>
      <UserInfo>
        <DisplayName>Brittany Lockwood</DisplayName>
        <AccountId>207</AccountId>
        <AccountType/>
      </UserInfo>
      <UserInfo>
        <DisplayName>Jessie Rieth</DisplayName>
        <AccountId>425</AccountId>
        <AccountType/>
      </UserInfo>
      <UserInfo>
        <DisplayName>Abby Garrison</DisplayName>
        <AccountId>53</AccountId>
        <AccountType/>
      </UserInfo>
      <UserInfo>
        <DisplayName>Allison McIndoo</DisplayName>
        <AccountId>19</AccountId>
        <AccountType/>
      </UserInfo>
      <UserInfo>
        <DisplayName>Melanie Flores</DisplayName>
        <AccountId>272</AccountId>
        <AccountType/>
      </UserInfo>
    </SharedWithUsers>
  </documentManagement>
</p:properties>
</file>

<file path=customXml/itemProps1.xml><?xml version="1.0" encoding="utf-8"?>
<ds:datastoreItem xmlns:ds="http://schemas.openxmlformats.org/officeDocument/2006/customXml" ds:itemID="{179EC531-F0BE-4B48-868C-3CCFF74E5CF1}">
  <ds:schemaRefs>
    <ds:schemaRef ds:uri="3b7f361d-4865-4ef1-ba46-cdb10aab53d8"/>
    <ds:schemaRef ds:uri="6ff6c991-b470-4b66-8087-62cfe850cf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545DEA-D485-4541-9CD5-473DD5D7209D}">
  <ds:schemaRefs>
    <ds:schemaRef ds:uri="http://schemas.microsoft.com/sharepoint/v3/contenttype/forms"/>
  </ds:schemaRefs>
</ds:datastoreItem>
</file>

<file path=customXml/itemProps3.xml><?xml version="1.0" encoding="utf-8"?>
<ds:datastoreItem xmlns:ds="http://schemas.openxmlformats.org/officeDocument/2006/customXml" ds:itemID="{371E28F8-67A4-4C78-8D83-31CE0637790E}">
  <ds:schemaRefs>
    <ds:schemaRef ds:uri="http://purl.org/dc/dcmityp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3b7f361d-4865-4ef1-ba46-cdb10aab53d8"/>
    <ds:schemaRef ds:uri="http://purl.org/dc/elements/1.1/"/>
    <ds:schemaRef ds:uri="6ff6c991-b470-4b66-8087-62cfe850cfa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1825</Words>
  <Application>Microsoft Office PowerPoint</Application>
  <PresentationFormat>Widescreen</PresentationFormat>
  <Paragraphs>161</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Calibri</vt:lpstr>
      <vt:lpstr>Roboto</vt:lpstr>
      <vt:lpstr>Roboto Medium</vt:lpstr>
      <vt:lpstr>Office Theme</vt:lpstr>
      <vt:lpstr>PowerPoint Presentation</vt:lpstr>
      <vt:lpstr>Meet Sarah</vt:lpstr>
      <vt:lpstr>Meet Marcus</vt:lpstr>
      <vt:lpstr>Meet Tasha</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Guidelines</dc:title>
  <dc:creator/>
  <cp:revision>19</cp:revision>
  <dcterms:created xsi:type="dcterms:W3CDTF">2017-03-22T19:41:19Z</dcterms:created>
  <dcterms:modified xsi:type="dcterms:W3CDTF">2024-07-23T20:30:12Z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0x01010015CA603FC1A2C34281DAFBE614AE6DB3</vt:lpwstr>
  </property>
  <property fmtid="{D5CDD505-2E9C-101B-9397-08002B2CF9AE}" pid="3" name="MediaServiceImageTags">
    <vt:lpwstr/>
  </property>
</Properties>
</file>